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43"/>
  </p:notesMasterIdLst>
  <p:handoutMasterIdLst>
    <p:handoutMasterId r:id="rId44"/>
  </p:handoutMasterIdLst>
  <p:sldIdLst>
    <p:sldId id="2210" r:id="rId11"/>
    <p:sldId id="2233" r:id="rId12"/>
    <p:sldId id="2235" r:id="rId13"/>
    <p:sldId id="2234" r:id="rId14"/>
    <p:sldId id="2238" r:id="rId15"/>
    <p:sldId id="2237" r:id="rId16"/>
    <p:sldId id="2236" r:id="rId17"/>
    <p:sldId id="2215" r:id="rId18"/>
    <p:sldId id="2245" r:id="rId19"/>
    <p:sldId id="2232" r:id="rId20"/>
    <p:sldId id="2246" r:id="rId21"/>
    <p:sldId id="2249" r:id="rId22"/>
    <p:sldId id="2250" r:id="rId23"/>
    <p:sldId id="2252" r:id="rId24"/>
    <p:sldId id="2253" r:id="rId25"/>
    <p:sldId id="2240" r:id="rId26"/>
    <p:sldId id="2241" r:id="rId27"/>
    <p:sldId id="2260" r:id="rId28"/>
    <p:sldId id="2247" r:id="rId29"/>
    <p:sldId id="2264" r:id="rId30"/>
    <p:sldId id="2263" r:id="rId31"/>
    <p:sldId id="2259" r:id="rId32"/>
    <p:sldId id="2248" r:id="rId33"/>
    <p:sldId id="2256" r:id="rId34"/>
    <p:sldId id="2258" r:id="rId35"/>
    <p:sldId id="2257" r:id="rId36"/>
    <p:sldId id="2255" r:id="rId37"/>
    <p:sldId id="2242" r:id="rId38"/>
    <p:sldId id="2243" r:id="rId39"/>
    <p:sldId id="2244" r:id="rId40"/>
    <p:sldId id="2262" r:id="rId41"/>
    <p:sldId id="2261"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B050"/>
    <a:srgbClr val="FFFFFF"/>
    <a:srgbClr val="E4E4E4"/>
    <a:srgbClr val="4D4D4D"/>
    <a:srgbClr val="DEDEDE"/>
    <a:srgbClr val="A29A92"/>
    <a:srgbClr val="00863D"/>
    <a:srgbClr val="C8C8C8"/>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9" autoAdjust="0"/>
    <p:restoredTop sz="96124" autoAdjust="0"/>
  </p:normalViewPr>
  <p:slideViewPr>
    <p:cSldViewPr snapToGrid="0">
      <p:cViewPr varScale="1">
        <p:scale>
          <a:sx n="132" d="100"/>
          <a:sy n="132" d="100"/>
        </p:scale>
        <p:origin x="132" y="144"/>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2CF3383-DF08-4C90-8557-22EF3027DD43}" type="datetimeFigureOut">
              <a:rPr lang="en-US" smtClean="0"/>
              <a:t>6/14/2024</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7D16557-6E8E-4D95-8DF3-2DE1590C714A}" type="datetimeFigureOut">
              <a:rPr lang="en-US" smtClean="0"/>
              <a:t>6/14/2024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3A86D8-1D95-4DFF-A26B-8F86AC3AC58E}" type="slidenum">
              <a:rPr lang="en-US" smtClean="0"/>
              <a:t>‹#›</a:t>
            </a:fld>
            <a:endParaRPr lang="en-US" dirty="0"/>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a:t>
            </a:fld>
            <a:endParaRPr lang="en-US" dirty="0"/>
          </a:p>
        </p:txBody>
      </p:sp>
    </p:spTree>
    <p:extLst>
      <p:ext uri="{BB962C8B-B14F-4D97-AF65-F5344CB8AC3E}">
        <p14:creationId xmlns:p14="http://schemas.microsoft.com/office/powerpoint/2010/main" val="178414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2</a:t>
            </a:fld>
            <a:endParaRPr lang="en-US" dirty="0"/>
          </a:p>
        </p:txBody>
      </p:sp>
    </p:spTree>
    <p:extLst>
      <p:ext uri="{BB962C8B-B14F-4D97-AF65-F5344CB8AC3E}">
        <p14:creationId xmlns:p14="http://schemas.microsoft.com/office/powerpoint/2010/main" val="397719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Wear is sign of metal fatigue and causes increased frictional loading that in turn increases further wear.  </a:t>
            </a:r>
          </a:p>
        </p:txBody>
      </p:sp>
      <p:sp>
        <p:nvSpPr>
          <p:cNvPr id="4" name="Slide Number Placeholder 3"/>
          <p:cNvSpPr>
            <a:spLocks noGrp="1"/>
          </p:cNvSpPr>
          <p:nvPr>
            <p:ph type="sldNum" sz="quarter" idx="5"/>
          </p:nvPr>
        </p:nvSpPr>
        <p:spPr/>
        <p:txBody>
          <a:bodyPr/>
          <a:lstStyle/>
          <a:p>
            <a:fld id="{BC3A86D8-1D95-4DFF-A26B-8F86AC3AC58E}" type="slidenum">
              <a:rPr lang="en-US" smtClean="0"/>
              <a:t>5</a:t>
            </a:fld>
            <a:endParaRPr lang="en-US" dirty="0"/>
          </a:p>
        </p:txBody>
      </p:sp>
    </p:spTree>
    <p:extLst>
      <p:ext uri="{BB962C8B-B14F-4D97-AF65-F5344CB8AC3E}">
        <p14:creationId xmlns:p14="http://schemas.microsoft.com/office/powerpoint/2010/main" val="3442978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75000"/>
                  <a:lumOff val="25000"/>
                </a:schemeClr>
              </a:solidFill>
              <a:latin typeface="Arial" pitchFamily="34" charset="0"/>
              <a:ea typeface="ＭＳ Ｐゴシック" charset="0"/>
              <a:cs typeface="Arial" pitchFamily="34" charset="0"/>
            </a:endParaRPr>
          </a:p>
          <a:p>
            <a:r>
              <a:rPr lang="en-US" dirty="0">
                <a:solidFill>
                  <a:schemeClr val="tx1">
                    <a:lumMod val="75000"/>
                    <a:lumOff val="25000"/>
                  </a:schemeClr>
                </a:solidFill>
                <a:latin typeface="Arial" pitchFamily="34" charset="0"/>
                <a:ea typeface="ＭＳ Ｐゴシック" charset="0"/>
                <a:cs typeface="Arial" pitchFamily="34" charset="0"/>
              </a:rPr>
              <a:t>- Spillway Gate Repair Pit Upgrade is not a priority considering we are not pursuing gate rehab.  We will need a functioning/upgraded gate repair pit for routine O&amp;M in the future, so it is still a need.</a:t>
            </a:r>
          </a:p>
        </p:txBody>
      </p:sp>
      <p:sp>
        <p:nvSpPr>
          <p:cNvPr id="4" name="Slide Number Placeholder 3"/>
          <p:cNvSpPr>
            <a:spLocks noGrp="1"/>
          </p:cNvSpPr>
          <p:nvPr>
            <p:ph type="sldNum" sz="quarter" idx="10"/>
          </p:nvPr>
        </p:nvSpPr>
        <p:spPr/>
        <p:txBody>
          <a:bodyPr/>
          <a:lstStyle/>
          <a:p>
            <a:fld id="{BC3A86D8-1D95-4DFF-A26B-8F86AC3AC58E}" type="slidenum">
              <a:rPr lang="en-US" smtClean="0"/>
              <a:t>8</a:t>
            </a:fld>
            <a:endParaRPr lang="en-US" dirty="0"/>
          </a:p>
        </p:txBody>
      </p:sp>
    </p:spTree>
    <p:extLst>
      <p:ext uri="{BB962C8B-B14F-4D97-AF65-F5344CB8AC3E}">
        <p14:creationId xmlns:p14="http://schemas.microsoft.com/office/powerpoint/2010/main" val="414820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75000"/>
                  <a:lumOff val="25000"/>
                </a:schemeClr>
              </a:solidFill>
              <a:latin typeface="Arial" pitchFamily="34" charset="0"/>
              <a:ea typeface="ＭＳ Ｐゴシック" charset="0"/>
              <a:cs typeface="Arial" pitchFamily="34" charset="0"/>
            </a:endParaRPr>
          </a:p>
          <a:p>
            <a:pPr marL="171450" indent="-171450">
              <a:buFontTx/>
              <a:buChar char="-"/>
            </a:pPr>
            <a:r>
              <a:rPr lang="en-US" dirty="0">
                <a:solidFill>
                  <a:schemeClr val="tx1">
                    <a:lumMod val="75000"/>
                    <a:lumOff val="25000"/>
                  </a:schemeClr>
                </a:solidFill>
                <a:latin typeface="Arial" pitchFamily="34" charset="0"/>
                <a:ea typeface="ＭＳ Ｐゴシック" charset="0"/>
                <a:cs typeface="Arial" pitchFamily="34" charset="0"/>
              </a:rPr>
              <a:t>Spillway Deck Safety Handrail is needed to be able to use the upstream slots.  There is only one set of handrail for maintenance, so we need to purchase another 21 sets so that each bay is protected during upstream spill operations.  This project includes labor for O&amp;M staff to move all of the gates, split the gate </a:t>
            </a:r>
            <a:r>
              <a:rPr lang="en-US" dirty="0" err="1">
                <a:solidFill>
                  <a:schemeClr val="tx1">
                    <a:lumMod val="75000"/>
                    <a:lumOff val="25000"/>
                  </a:schemeClr>
                </a:solidFill>
                <a:latin typeface="Arial" pitchFamily="34" charset="0"/>
                <a:ea typeface="ＭＳ Ｐゴシック" charset="0"/>
                <a:cs typeface="Arial" pitchFamily="34" charset="0"/>
              </a:rPr>
              <a:t>leafs</a:t>
            </a:r>
            <a:r>
              <a:rPr lang="en-US" dirty="0">
                <a:solidFill>
                  <a:schemeClr val="tx1">
                    <a:lumMod val="75000"/>
                    <a:lumOff val="25000"/>
                  </a:schemeClr>
                </a:solidFill>
                <a:latin typeface="Arial" pitchFamily="34" charset="0"/>
                <a:ea typeface="ＭＳ Ｐゴシック" charset="0"/>
                <a:cs typeface="Arial" pitchFamily="34" charset="0"/>
              </a:rPr>
              <a:t> to upper and lower sections, and set up all of the spillway gate hoists on the upstream slots.</a:t>
            </a:r>
          </a:p>
          <a:p>
            <a:pPr marL="171450" indent="-171450">
              <a:buFontTx/>
              <a:buChar char="-"/>
            </a:pPr>
            <a:endParaRPr lang="en-US" dirty="0">
              <a:solidFill>
                <a:schemeClr val="tx1">
                  <a:lumMod val="75000"/>
                  <a:lumOff val="25000"/>
                </a:schemeClr>
              </a:solidFill>
              <a:latin typeface="Arial" pitchFamily="34" charset="0"/>
              <a:ea typeface="ＭＳ Ｐゴシック" charset="0"/>
              <a:cs typeface="Arial" pitchFamily="34" charset="0"/>
            </a:endParaRPr>
          </a:p>
          <a:p>
            <a:pPr marL="171450" indent="-171450">
              <a:buFontTx/>
              <a:buChar char="-"/>
            </a:pPr>
            <a:r>
              <a:rPr lang="en-US" dirty="0">
                <a:solidFill>
                  <a:schemeClr val="tx1">
                    <a:lumMod val="75000"/>
                    <a:lumOff val="25000"/>
                  </a:schemeClr>
                </a:solidFill>
                <a:latin typeface="Arial" pitchFamily="34" charset="0"/>
                <a:ea typeface="ＭＳ Ｐゴシック" charset="0"/>
                <a:cs typeface="Arial" pitchFamily="34" charset="0"/>
              </a:rPr>
              <a:t>SLABs take half of the spillway gate load off the spillway cranes, which means we can use the spillway cranes without overloading</a:t>
            </a:r>
          </a:p>
        </p:txBody>
      </p:sp>
      <p:sp>
        <p:nvSpPr>
          <p:cNvPr id="4" name="Slide Number Placeholder 3"/>
          <p:cNvSpPr>
            <a:spLocks noGrp="1"/>
          </p:cNvSpPr>
          <p:nvPr>
            <p:ph type="sldNum" sz="quarter" idx="10"/>
          </p:nvPr>
        </p:nvSpPr>
        <p:spPr/>
        <p:txBody>
          <a:bodyPr/>
          <a:lstStyle/>
          <a:p>
            <a:fld id="{BC3A86D8-1D95-4DFF-A26B-8F86AC3AC58E}" type="slidenum">
              <a:rPr lang="en-US" smtClean="0"/>
              <a:t>9</a:t>
            </a:fld>
            <a:endParaRPr lang="en-US" dirty="0"/>
          </a:p>
        </p:txBody>
      </p:sp>
    </p:spTree>
    <p:extLst>
      <p:ext uri="{BB962C8B-B14F-4D97-AF65-F5344CB8AC3E}">
        <p14:creationId xmlns:p14="http://schemas.microsoft.com/office/powerpoint/2010/main" val="30127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5.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5.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sldNum="0"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50597E-2DD7-F1C2-F0FB-060CC92546A9}"/>
              </a:ext>
            </a:extLst>
          </p:cNvPr>
          <p:cNvSpPr>
            <a:spLocks noGrp="1"/>
          </p:cNvSpPr>
          <p:nvPr>
            <p:ph type="body" sz="quarter" idx="19"/>
          </p:nvPr>
        </p:nvSpPr>
        <p:spPr>
          <a:xfrm>
            <a:off x="381000" y="2059387"/>
            <a:ext cx="4054267" cy="3170639"/>
          </a:xfrm>
        </p:spPr>
        <p:txBody>
          <a:bodyPr/>
          <a:lstStyle/>
          <a:p>
            <a:r>
              <a:rPr lang="en-US" dirty="0"/>
              <a:t>FPOM</a:t>
            </a:r>
          </a:p>
          <a:p>
            <a:r>
              <a:rPr lang="en-US" dirty="0"/>
              <a:t>11 June 2024</a:t>
            </a:r>
          </a:p>
          <a:p>
            <a:endParaRPr lang="en-US" dirty="0"/>
          </a:p>
        </p:txBody>
      </p:sp>
      <p:sp>
        <p:nvSpPr>
          <p:cNvPr id="2" name="Title 1">
            <a:extLst>
              <a:ext uri="{FF2B5EF4-FFF2-40B4-BE49-F238E27FC236}">
                <a16:creationId xmlns:a16="http://schemas.microsoft.com/office/drawing/2014/main" id="{7E77DBCC-95C4-4AD9-313F-149D1A93B0CE}"/>
              </a:ext>
            </a:extLst>
          </p:cNvPr>
          <p:cNvSpPr>
            <a:spLocks noGrp="1"/>
          </p:cNvSpPr>
          <p:nvPr>
            <p:ph type="title"/>
          </p:nvPr>
        </p:nvSpPr>
        <p:spPr>
          <a:xfrm>
            <a:off x="381000" y="265872"/>
            <a:ext cx="4054267" cy="1671543"/>
          </a:xfrm>
        </p:spPr>
        <p:txBody>
          <a:bodyPr anchor="ctr"/>
          <a:lstStyle/>
          <a:p>
            <a:r>
              <a:rPr lang="en-US" dirty="0"/>
              <a:t>Mcnary spillway status</a:t>
            </a:r>
            <a:br>
              <a:rPr lang="en-US" dirty="0"/>
            </a:br>
            <a:endParaRPr lang="en-US" sz="2000" dirty="0"/>
          </a:p>
        </p:txBody>
      </p:sp>
      <p:pic>
        <p:nvPicPr>
          <p:cNvPr id="9" name="Picture Placeholder 8">
            <a:extLst>
              <a:ext uri="{FF2B5EF4-FFF2-40B4-BE49-F238E27FC236}">
                <a16:creationId xmlns:a16="http://schemas.microsoft.com/office/drawing/2014/main" id="{55A33A50-47EA-A9F6-4D07-E92AD9E5637F}"/>
              </a:ext>
            </a:extLst>
          </p:cNvPr>
          <p:cNvPicPr>
            <a:picLocks noGrp="1" noChangeAspect="1"/>
          </p:cNvPicPr>
          <p:nvPr>
            <p:ph type="pic" sz="quarter" idx="18"/>
          </p:nvPr>
        </p:nvPicPr>
        <p:blipFill rotWithShape="1">
          <a:blip r:embed="rId3"/>
          <a:srcRect l="-187" t="-1" r="647" b="801"/>
          <a:stretch/>
        </p:blipFill>
        <p:spPr>
          <a:xfrm>
            <a:off x="4498346" y="265872"/>
            <a:ext cx="7613191" cy="4964154"/>
          </a:xfrm>
          <a:prstGeom prst="rect">
            <a:avLst/>
          </a:prstGeom>
        </p:spPr>
      </p:pic>
    </p:spTree>
    <p:extLst>
      <p:ext uri="{BB962C8B-B14F-4D97-AF65-F5344CB8AC3E}">
        <p14:creationId xmlns:p14="http://schemas.microsoft.com/office/powerpoint/2010/main" val="1366463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4C7BB8-DB9C-7B9B-AB05-59C15DA857B2}"/>
              </a:ext>
            </a:extLst>
          </p:cNvPr>
          <p:cNvSpPr>
            <a:spLocks noGrp="1"/>
          </p:cNvSpPr>
          <p:nvPr>
            <p:ph sz="quarter" idx="10"/>
          </p:nvPr>
        </p:nvSpPr>
        <p:spPr/>
        <p:txBody>
          <a:bodyPr/>
          <a:lstStyle/>
          <a:p>
            <a:r>
              <a:rPr lang="en-US" dirty="0"/>
              <a:t>	</a:t>
            </a:r>
          </a:p>
          <a:p>
            <a:r>
              <a:rPr lang="en-US" dirty="0"/>
              <a:t>	Kick off			August 2023</a:t>
            </a:r>
          </a:p>
          <a:p>
            <a:r>
              <a:rPr lang="en-US" dirty="0"/>
              <a:t>	</a:t>
            </a:r>
            <a:r>
              <a:rPr lang="en-US" b="1" i="1" dirty="0"/>
              <a:t>Phase 1 Approval</a:t>
            </a:r>
            <a:r>
              <a:rPr lang="en-US" dirty="0"/>
              <a:t>	April 2024</a:t>
            </a:r>
          </a:p>
          <a:p>
            <a:r>
              <a:rPr lang="en-US" dirty="0"/>
              <a:t>	Ready to Advertise	September 2024</a:t>
            </a:r>
          </a:p>
          <a:p>
            <a:r>
              <a:rPr lang="en-US" dirty="0"/>
              <a:t>	Award 			March 2025</a:t>
            </a:r>
          </a:p>
          <a:p>
            <a:r>
              <a:rPr lang="en-US" dirty="0"/>
              <a:t>	Onsite Construction	Summer 2027</a:t>
            </a:r>
          </a:p>
        </p:txBody>
      </p:sp>
      <p:sp>
        <p:nvSpPr>
          <p:cNvPr id="3" name="Title 2">
            <a:extLst>
              <a:ext uri="{FF2B5EF4-FFF2-40B4-BE49-F238E27FC236}">
                <a16:creationId xmlns:a16="http://schemas.microsoft.com/office/drawing/2014/main" id="{A416B65F-2515-A3C9-879A-BDA274EF7877}"/>
              </a:ext>
            </a:extLst>
          </p:cNvPr>
          <p:cNvSpPr>
            <a:spLocks noGrp="1"/>
          </p:cNvSpPr>
          <p:nvPr>
            <p:ph type="title"/>
          </p:nvPr>
        </p:nvSpPr>
        <p:spPr>
          <a:xfrm>
            <a:off x="1195719" y="130467"/>
            <a:ext cx="8980248" cy="832920"/>
          </a:xfrm>
        </p:spPr>
        <p:txBody>
          <a:bodyPr/>
          <a:lstStyle/>
          <a:p>
            <a:r>
              <a:rPr lang="en-US" dirty="0"/>
              <a:t>McNary spillway crane milestones</a:t>
            </a:r>
          </a:p>
        </p:txBody>
      </p:sp>
      <p:pic>
        <p:nvPicPr>
          <p:cNvPr id="4" name="Picture 3">
            <a:extLst>
              <a:ext uri="{FF2B5EF4-FFF2-40B4-BE49-F238E27FC236}">
                <a16:creationId xmlns:a16="http://schemas.microsoft.com/office/drawing/2014/main" id="{768F22CB-3C86-3212-959D-E3E0618A96CA}"/>
              </a:ext>
            </a:extLst>
          </p:cNvPr>
          <p:cNvPicPr>
            <a:picLocks noChangeAspect="1"/>
          </p:cNvPicPr>
          <p:nvPr/>
        </p:nvPicPr>
        <p:blipFill>
          <a:blip r:embed="rId2"/>
          <a:stretch>
            <a:fillRect/>
          </a:stretch>
        </p:blipFill>
        <p:spPr>
          <a:xfrm>
            <a:off x="6201103" y="2333297"/>
            <a:ext cx="5836046" cy="4377035"/>
          </a:xfrm>
          <a:prstGeom prst="rect">
            <a:avLst/>
          </a:prstGeom>
        </p:spPr>
      </p:pic>
    </p:spTree>
    <p:extLst>
      <p:ext uri="{BB962C8B-B14F-4D97-AF65-F5344CB8AC3E}">
        <p14:creationId xmlns:p14="http://schemas.microsoft.com/office/powerpoint/2010/main" val="1326344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4C7BB8-DB9C-7B9B-AB05-59C15DA857B2}"/>
              </a:ext>
            </a:extLst>
          </p:cNvPr>
          <p:cNvSpPr>
            <a:spLocks noGrp="1"/>
          </p:cNvSpPr>
          <p:nvPr>
            <p:ph sz="quarter" idx="10"/>
          </p:nvPr>
        </p:nvSpPr>
        <p:spPr/>
        <p:txBody>
          <a:bodyPr numCol="1"/>
          <a:lstStyle/>
          <a:p>
            <a:r>
              <a:rPr lang="en-US" dirty="0"/>
              <a:t>	</a:t>
            </a:r>
          </a:p>
          <a:p>
            <a:r>
              <a:rPr lang="en-US" dirty="0"/>
              <a:t>	Kick off				</a:t>
            </a:r>
            <a:r>
              <a:rPr lang="en-US" dirty="0">
                <a:solidFill>
                  <a:schemeClr val="bg1"/>
                </a:solidFill>
              </a:rPr>
              <a:t>Dec 2014</a:t>
            </a:r>
          </a:p>
          <a:p>
            <a:r>
              <a:rPr lang="en-US" dirty="0">
                <a:solidFill>
                  <a:schemeClr val="bg1"/>
                </a:solidFill>
              </a:rPr>
              <a:t>	Phase 1 Approval		Nov 2019</a:t>
            </a:r>
          </a:p>
          <a:p>
            <a:r>
              <a:rPr lang="en-US" dirty="0">
                <a:solidFill>
                  <a:schemeClr val="bg1"/>
                </a:solidFill>
              </a:rPr>
              <a:t>	Phase 2a Approval		Jul 2022</a:t>
            </a:r>
          </a:p>
          <a:p>
            <a:r>
              <a:rPr lang="en-US" dirty="0">
                <a:solidFill>
                  <a:schemeClr val="bg1"/>
                </a:solidFill>
              </a:rPr>
              <a:t>	</a:t>
            </a:r>
            <a:r>
              <a:rPr lang="en-US" b="1" i="1" dirty="0">
                <a:solidFill>
                  <a:schemeClr val="bg1"/>
                </a:solidFill>
              </a:rPr>
              <a:t>Contract Award </a:t>
            </a:r>
            <a:r>
              <a:rPr lang="en-US" dirty="0">
                <a:solidFill>
                  <a:schemeClr val="bg1"/>
                </a:solidFill>
              </a:rPr>
              <a:t>		Apr 2024</a:t>
            </a:r>
          </a:p>
          <a:p>
            <a:r>
              <a:rPr lang="en-US" dirty="0">
                <a:solidFill>
                  <a:schemeClr val="bg1"/>
                </a:solidFill>
              </a:rPr>
              <a:t>	Onsite Construction		Apr 2025</a:t>
            </a:r>
          </a:p>
          <a:p>
            <a:r>
              <a:rPr lang="en-US" dirty="0">
                <a:solidFill>
                  <a:schemeClr val="bg1"/>
                </a:solidFill>
              </a:rPr>
              <a:t>	Phase 2b Approval		Jun 2024</a:t>
            </a:r>
          </a:p>
          <a:p>
            <a:r>
              <a:rPr lang="en-US" dirty="0">
                <a:solidFill>
                  <a:schemeClr val="bg1"/>
                </a:solidFill>
              </a:rPr>
              <a:t>	Contract Award			Nov 2024</a:t>
            </a:r>
          </a:p>
          <a:p>
            <a:r>
              <a:rPr lang="en-US" dirty="0">
                <a:solidFill>
                  <a:schemeClr val="bg1"/>
                </a:solidFill>
              </a:rPr>
              <a:t>	Onsite Construction		Sep 2025 – 2032 (~Three per year)</a:t>
            </a:r>
          </a:p>
          <a:p>
            <a:endParaRPr lang="en-US" b="1" dirty="0">
              <a:solidFill>
                <a:srgbClr val="FF0000"/>
              </a:solidFill>
            </a:endParaRPr>
          </a:p>
          <a:p>
            <a:endParaRPr lang="en-US" b="1" dirty="0">
              <a:solidFill>
                <a:srgbClr val="FF0000"/>
              </a:solidFill>
            </a:endParaRPr>
          </a:p>
          <a:p>
            <a:r>
              <a:rPr lang="en-US" b="1" dirty="0">
                <a:solidFill>
                  <a:srgbClr val="FF0000"/>
                </a:solidFill>
              </a:rPr>
              <a:t>	</a:t>
            </a:r>
            <a:r>
              <a:rPr lang="en-US" dirty="0">
                <a:solidFill>
                  <a:schemeClr val="tx1"/>
                </a:solidFill>
              </a:rPr>
              <a:t>Phase 2a = Prototype Spillway Gate Hoist (1 hoist)</a:t>
            </a:r>
          </a:p>
          <a:p>
            <a:r>
              <a:rPr lang="en-US" dirty="0">
                <a:solidFill>
                  <a:schemeClr val="tx1"/>
                </a:solidFill>
              </a:rPr>
              <a:t>	Phase 2b = Remaining Spillway Gate Hoists (21 hoists)</a:t>
            </a:r>
          </a:p>
        </p:txBody>
      </p:sp>
      <p:sp>
        <p:nvSpPr>
          <p:cNvPr id="6" name="Title 3">
            <a:extLst>
              <a:ext uri="{FF2B5EF4-FFF2-40B4-BE49-F238E27FC236}">
                <a16:creationId xmlns:a16="http://schemas.microsoft.com/office/drawing/2014/main" id="{580174F9-19CC-D3B6-CA63-EFB34B54A21F}"/>
              </a:ext>
            </a:extLst>
          </p:cNvPr>
          <p:cNvSpPr>
            <a:spLocks noGrp="1"/>
          </p:cNvSpPr>
          <p:nvPr>
            <p:ph type="title"/>
          </p:nvPr>
        </p:nvSpPr>
        <p:spPr>
          <a:xfrm>
            <a:off x="1189754" y="291608"/>
            <a:ext cx="10386814" cy="832920"/>
          </a:xfrm>
        </p:spPr>
        <p:txBody>
          <a:bodyPr/>
          <a:lstStyle/>
          <a:p>
            <a:r>
              <a:rPr kumimoji="0" lang="en-US"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Spillway gate hoist replacements</a:t>
            </a:r>
            <a:br>
              <a:rPr kumimoji="0" lang="en-US" sz="40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br>
            <a:r>
              <a:rPr lang="en-US" sz="2000" dirty="0">
                <a:solidFill>
                  <a:srgbClr val="000000">
                    <a:lumMod val="75000"/>
                    <a:lumOff val="25000"/>
                  </a:srgbClr>
                </a:solidFill>
              </a:rPr>
              <a:t>milestones</a:t>
            </a:r>
            <a:endParaRPr lang="en-US" dirty="0"/>
          </a:p>
        </p:txBody>
      </p:sp>
    </p:spTree>
    <p:extLst>
      <p:ext uri="{BB962C8B-B14F-4D97-AF65-F5344CB8AC3E}">
        <p14:creationId xmlns:p14="http://schemas.microsoft.com/office/powerpoint/2010/main" val="2372773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6BA570-36FD-C141-02EB-96096668BA97}"/>
              </a:ext>
            </a:extLst>
          </p:cNvPr>
          <p:cNvSpPr txBox="1"/>
          <p:nvPr/>
        </p:nvSpPr>
        <p:spPr>
          <a:xfrm>
            <a:off x="620485" y="997338"/>
            <a:ext cx="11977006" cy="5815053"/>
          </a:xfrm>
          <a:prstGeom prst="rect">
            <a:avLst/>
          </a:prstGeom>
          <a:noFill/>
        </p:spPr>
        <p:txBody>
          <a:bodyPr wrap="square">
            <a:spAutoFit/>
          </a:bodyPr>
          <a:lstStyle/>
          <a:p>
            <a:pPr marL="0"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McNary Spillway Hoist Phase 1: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prepare plans and specifications based on recommended alternatives, including a “prototype”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rehabilitation of one gate and uprate of one hoist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prepare contract documents to BCOES level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prepare total project cost estimate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advertise contract and pre-award acquisition actions </a:t>
            </a:r>
          </a:p>
          <a:p>
            <a:pPr marL="0" marR="0">
              <a:lnSpc>
                <a:spcPct val="107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Operational requirements for the new spillway gate hoist: </a:t>
            </a:r>
          </a:p>
          <a:p>
            <a:pPr marL="0" marR="0">
              <a:lnSpc>
                <a:spcPct val="107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914400" marR="0">
              <a:lnSpc>
                <a:spcPct val="107000"/>
              </a:lnSpc>
              <a:spcBef>
                <a:spcPts val="0"/>
              </a:spcBef>
              <a:spcAft>
                <a:spcPts val="0"/>
              </a:spcAft>
              <a:tabLst>
                <a:tab pos="2286000"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Hoist Designation	Gate hoist</a:t>
            </a:r>
          </a:p>
          <a:p>
            <a:pPr marL="914400" marR="0">
              <a:lnSpc>
                <a:spcPct val="107000"/>
              </a:lnSpc>
              <a:spcBef>
                <a:spcPts val="0"/>
              </a:spcBef>
              <a:spcAft>
                <a:spcPts val="0"/>
              </a:spcAft>
              <a:tabLst>
                <a:tab pos="2286000"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Rated Capacity	400 tons (800,000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lbs</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914400" marR="0">
              <a:lnSpc>
                <a:spcPct val="107000"/>
              </a:lnSpc>
              <a:spcBef>
                <a:spcPts val="0"/>
              </a:spcBef>
              <a:spcAft>
                <a:spcPts val="0"/>
              </a:spcAft>
              <a:tabLst>
                <a:tab pos="2286000"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Lift Speed	        1 ft/min</a:t>
            </a:r>
          </a:p>
          <a:p>
            <a:pPr marL="914400" marR="0">
              <a:lnSpc>
                <a:spcPct val="107000"/>
              </a:lnSpc>
              <a:spcBef>
                <a:spcPts val="0"/>
              </a:spcBef>
              <a:spcAft>
                <a:spcPts val="0"/>
              </a:spcAft>
              <a:tabLst>
                <a:tab pos="2286000"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Motor Power	        40 HP max</a:t>
            </a:r>
          </a:p>
          <a:p>
            <a:pPr marL="914400" marR="0">
              <a:lnSpc>
                <a:spcPct val="107000"/>
              </a:lnSpc>
              <a:spcBef>
                <a:spcPts val="0"/>
              </a:spcBef>
              <a:spcAft>
                <a:spcPts val="0"/>
              </a:spcAft>
              <a:tabLst>
                <a:tab pos="2286000"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Picking Distance	20 ft(Gate Opening)</a:t>
            </a:r>
          </a:p>
          <a:p>
            <a:pPr marL="914400" marR="0">
              <a:lnSpc>
                <a:spcPct val="107000"/>
              </a:lnSpc>
              <a:spcBef>
                <a:spcPts val="0"/>
              </a:spcBef>
              <a:spcAft>
                <a:spcPts val="0"/>
              </a:spcAft>
              <a:tabLst>
                <a:tab pos="2286000"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Over Travel	        1 ft</a:t>
            </a:r>
          </a:p>
          <a:p>
            <a:pPr marL="914400" marR="0">
              <a:lnSpc>
                <a:spcPct val="107000"/>
              </a:lnSpc>
              <a:spcBef>
                <a:spcPts val="0"/>
              </a:spcBef>
              <a:spcAft>
                <a:spcPts val="0"/>
              </a:spcAft>
              <a:tabLst>
                <a:tab pos="2286000"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Rated Voltage	        480 V</a:t>
            </a:r>
          </a:p>
          <a:p>
            <a:pPr marL="0" marR="0">
              <a:lnSpc>
                <a:spcPct val="107000"/>
              </a:lnSpc>
              <a:spcBef>
                <a:spcPts val="0"/>
              </a:spcBef>
              <a:spcAft>
                <a:spcPts val="0"/>
              </a:spcAft>
              <a:tabLst>
                <a:tab pos="1543050" algn="l"/>
              </a:tabLs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New hoist motor capable of 200 percent overload torque for one minute from zero speed to base speed.</a:t>
            </a:r>
          </a:p>
          <a:p>
            <a:pPr marL="0" marR="0">
              <a:lnSpc>
                <a:spcPct val="107000"/>
              </a:lnSpc>
              <a:spcBef>
                <a:spcPts val="0"/>
              </a:spcBef>
              <a:spcAft>
                <a:spcPts val="0"/>
              </a:spcAft>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Include a new gate lifting beam rated to match 400 ton capacity.</a:t>
            </a:r>
          </a:p>
          <a:p>
            <a:pPr marL="0" marR="0">
              <a:lnSpc>
                <a:spcPct val="107000"/>
              </a:lnSpc>
              <a:spcBef>
                <a:spcPts val="0"/>
              </a:spcBef>
              <a:spcAft>
                <a:spcPts val="0"/>
              </a:spcAft>
            </a:pPr>
            <a:r>
              <a:rPr lang="en-US" sz="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Use commercially available off-the-shelf components as much as is feasible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itle 3">
            <a:extLst>
              <a:ext uri="{FF2B5EF4-FFF2-40B4-BE49-F238E27FC236}">
                <a16:creationId xmlns:a16="http://schemas.microsoft.com/office/drawing/2014/main" id="{BE30B3A5-67ED-22CA-4038-51F4D97C999F}"/>
              </a:ext>
            </a:extLst>
          </p:cNvPr>
          <p:cNvSpPr txBox="1">
            <a:spLocks/>
          </p:cNvSpPr>
          <p:nvPr/>
        </p:nvSpPr>
        <p:spPr>
          <a:xfrm>
            <a:off x="1189754" y="291608"/>
            <a:ext cx="10386814"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solidFill>
                  <a:srgbClr val="000000">
                    <a:lumMod val="75000"/>
                    <a:lumOff val="25000"/>
                  </a:srgbClr>
                </a:solidFill>
              </a:rPr>
              <a:t>Spillway gate hoist replacements</a:t>
            </a:r>
            <a:br>
              <a:rPr lang="en-US" sz="4000" dirty="0">
                <a:solidFill>
                  <a:srgbClr val="000000">
                    <a:lumMod val="75000"/>
                    <a:lumOff val="25000"/>
                  </a:srgbClr>
                </a:solidFill>
              </a:rPr>
            </a:br>
            <a:endParaRPr lang="en-US" dirty="0"/>
          </a:p>
        </p:txBody>
      </p:sp>
    </p:spTree>
    <p:extLst>
      <p:ext uri="{BB962C8B-B14F-4D97-AF65-F5344CB8AC3E}">
        <p14:creationId xmlns:p14="http://schemas.microsoft.com/office/powerpoint/2010/main" val="8183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56D1B7-2D7F-A950-F80B-F1FF8419B5D6}"/>
              </a:ext>
            </a:extLst>
          </p:cNvPr>
          <p:cNvSpPr txBox="1"/>
          <p:nvPr/>
        </p:nvSpPr>
        <p:spPr>
          <a:xfrm>
            <a:off x="620485" y="997338"/>
            <a:ext cx="11405508" cy="4794839"/>
          </a:xfrm>
          <a:prstGeom prst="rect">
            <a:avLst/>
          </a:prstGeom>
          <a:noFill/>
        </p:spPr>
        <p:txBody>
          <a:bodyPr wrap="square">
            <a:spAutoFit/>
          </a:bodyPr>
          <a:lstStyle/>
          <a:p>
            <a:pPr marL="0"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McNary Spillway Hoist Phase 1 (continued):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Equipment such as motors, reducers, gearboxes, etc. shall allow for easy extraction and installation.</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Use Environmentally Acceptable Lubricant (EAL) for components not permanently sealed.</a:t>
            </a:r>
          </a:p>
          <a:p>
            <a:pPr marL="0" marR="0">
              <a:lnSpc>
                <a:spcPct val="107000"/>
              </a:lnSpc>
              <a:spcBef>
                <a:spcPts val="0"/>
              </a:spcBef>
              <a:spcAft>
                <a:spcPts val="0"/>
              </a:spcAft>
              <a:tabLst>
                <a:tab pos="154305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Include a load-limit visual/audible system for when the load-limit has been exceeded. The load-limit system shall include load-sensing electronics and an alarm light. The alarm setpoint shall be adjustable</a:t>
            </a:r>
            <a:r>
              <a:rPr lang="en-US" sz="1800" dirty="0">
                <a:solidFill>
                  <a:srgbClr val="ED4F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543050" algn="l"/>
              </a:tabLst>
            </a:pPr>
            <a:r>
              <a:rPr lang="en-US" sz="1800" dirty="0">
                <a:solidFill>
                  <a:srgbClr val="ED4F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54305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Include load cells to provide continual load measurement signals with an emergency stop pushbutton.   </a:t>
            </a:r>
          </a:p>
          <a:p>
            <a:pPr marL="0" marR="0">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One of each item, rating and type of equipment furnished as selected by the Contracting Officer, shall be given a complete test witnessed by the Contracting Officer. No equipment shall be shipped until it has been approved for shipment by the Contracting Officer.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54305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Each hoist shall be given a complete functional test after installation with the gate attached.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5999AF55-5BE9-E889-C079-5960442F6E46}"/>
              </a:ext>
            </a:extLst>
          </p:cNvPr>
          <p:cNvSpPr txBox="1">
            <a:spLocks/>
          </p:cNvSpPr>
          <p:nvPr/>
        </p:nvSpPr>
        <p:spPr>
          <a:xfrm>
            <a:off x="1189754" y="291608"/>
            <a:ext cx="10386814"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solidFill>
                  <a:srgbClr val="000000">
                    <a:lumMod val="75000"/>
                    <a:lumOff val="25000"/>
                  </a:srgbClr>
                </a:solidFill>
              </a:rPr>
              <a:t>Spillway gate hoist replacements</a:t>
            </a:r>
            <a:br>
              <a:rPr lang="en-US" sz="4000" dirty="0">
                <a:solidFill>
                  <a:srgbClr val="000000">
                    <a:lumMod val="75000"/>
                    <a:lumOff val="25000"/>
                  </a:srgbClr>
                </a:solidFill>
              </a:rPr>
            </a:br>
            <a:endParaRPr lang="en-US" dirty="0"/>
          </a:p>
        </p:txBody>
      </p:sp>
    </p:spTree>
    <p:extLst>
      <p:ext uri="{BB962C8B-B14F-4D97-AF65-F5344CB8AC3E}">
        <p14:creationId xmlns:p14="http://schemas.microsoft.com/office/powerpoint/2010/main" val="923251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CD9105-E7A1-F91D-B682-55A50025AFAC}"/>
              </a:ext>
            </a:extLst>
          </p:cNvPr>
          <p:cNvPicPr>
            <a:picLocks noChangeAspect="1"/>
          </p:cNvPicPr>
          <p:nvPr/>
        </p:nvPicPr>
        <p:blipFill rotWithShape="1">
          <a:blip r:embed="rId2"/>
          <a:srcRect l="7692" t="29231" r="40064" b="26667"/>
          <a:stretch/>
        </p:blipFill>
        <p:spPr bwMode="auto">
          <a:xfrm>
            <a:off x="-23572" y="1831461"/>
            <a:ext cx="6107863" cy="3222232"/>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8C589A1F-E478-BEE9-7938-9E87D2D2A592}"/>
              </a:ext>
            </a:extLst>
          </p:cNvPr>
          <p:cNvPicPr>
            <a:picLocks noChangeAspect="1"/>
          </p:cNvPicPr>
          <p:nvPr/>
        </p:nvPicPr>
        <p:blipFill rotWithShape="1">
          <a:blip r:embed="rId3"/>
          <a:srcRect l="6089" t="17778" r="21688" b="5128"/>
          <a:stretch/>
        </p:blipFill>
        <p:spPr bwMode="auto">
          <a:xfrm>
            <a:off x="6096000" y="1454149"/>
            <a:ext cx="6092786" cy="4064907"/>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C98E1C93-00D0-A76B-92A2-24FBB49EB7C8}"/>
              </a:ext>
            </a:extLst>
          </p:cNvPr>
          <p:cNvSpPr txBox="1"/>
          <p:nvPr/>
        </p:nvSpPr>
        <p:spPr>
          <a:xfrm>
            <a:off x="759279" y="1134835"/>
            <a:ext cx="1915909" cy="369332"/>
          </a:xfrm>
          <a:prstGeom prst="rect">
            <a:avLst/>
          </a:prstGeom>
          <a:noFill/>
        </p:spPr>
        <p:txBody>
          <a:bodyPr wrap="none" rtlCol="0">
            <a:spAutoFit/>
          </a:bodyPr>
          <a:lstStyle/>
          <a:p>
            <a:r>
              <a:rPr lang="en-US" dirty="0"/>
              <a:t>Old Hoist Design</a:t>
            </a:r>
          </a:p>
        </p:txBody>
      </p:sp>
      <p:sp>
        <p:nvSpPr>
          <p:cNvPr id="5" name="TextBox 4">
            <a:extLst>
              <a:ext uri="{FF2B5EF4-FFF2-40B4-BE49-F238E27FC236}">
                <a16:creationId xmlns:a16="http://schemas.microsoft.com/office/drawing/2014/main" id="{3B18A21A-7D73-4958-A981-E92408D1FCC9}"/>
              </a:ext>
            </a:extLst>
          </p:cNvPr>
          <p:cNvSpPr txBox="1"/>
          <p:nvPr/>
        </p:nvSpPr>
        <p:spPr>
          <a:xfrm>
            <a:off x="6185808" y="1134835"/>
            <a:ext cx="2018501" cy="369332"/>
          </a:xfrm>
          <a:prstGeom prst="rect">
            <a:avLst/>
          </a:prstGeom>
          <a:noFill/>
        </p:spPr>
        <p:txBody>
          <a:bodyPr wrap="none" rtlCol="0">
            <a:spAutoFit/>
          </a:bodyPr>
          <a:lstStyle/>
          <a:p>
            <a:r>
              <a:rPr lang="en-US" dirty="0"/>
              <a:t>New Hoist Design</a:t>
            </a:r>
          </a:p>
        </p:txBody>
      </p:sp>
      <p:sp>
        <p:nvSpPr>
          <p:cNvPr id="6" name="Title 3">
            <a:extLst>
              <a:ext uri="{FF2B5EF4-FFF2-40B4-BE49-F238E27FC236}">
                <a16:creationId xmlns:a16="http://schemas.microsoft.com/office/drawing/2014/main" id="{A24B993F-D227-E0D9-37A1-7DCEABDABE72}"/>
              </a:ext>
            </a:extLst>
          </p:cNvPr>
          <p:cNvSpPr txBox="1">
            <a:spLocks/>
          </p:cNvSpPr>
          <p:nvPr/>
        </p:nvSpPr>
        <p:spPr>
          <a:xfrm>
            <a:off x="1189754" y="291608"/>
            <a:ext cx="10386814"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solidFill>
                  <a:srgbClr val="000000">
                    <a:lumMod val="75000"/>
                    <a:lumOff val="25000"/>
                  </a:srgbClr>
                </a:solidFill>
              </a:rPr>
              <a:t>Spillway gate hoist replacements</a:t>
            </a:r>
            <a:br>
              <a:rPr lang="en-US" sz="4000" dirty="0">
                <a:solidFill>
                  <a:srgbClr val="000000">
                    <a:lumMod val="75000"/>
                    <a:lumOff val="25000"/>
                  </a:srgbClr>
                </a:solidFill>
              </a:rPr>
            </a:br>
            <a:endParaRPr lang="en-US" dirty="0"/>
          </a:p>
        </p:txBody>
      </p:sp>
    </p:spTree>
    <p:extLst>
      <p:ext uri="{BB962C8B-B14F-4D97-AF65-F5344CB8AC3E}">
        <p14:creationId xmlns:p14="http://schemas.microsoft.com/office/powerpoint/2010/main" val="777952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5BEA9D-F931-1987-91E1-BB684FC8919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168274" y="1179101"/>
            <a:ext cx="6199869" cy="5571773"/>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0068FDF8-BE3F-8AEB-36BC-A2F9CEBBEF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23264" y="1053634"/>
            <a:ext cx="5429249" cy="5793114"/>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A2100C9-8805-615E-0211-809E424E6232}"/>
              </a:ext>
            </a:extLst>
          </p:cNvPr>
          <p:cNvSpPr txBox="1"/>
          <p:nvPr/>
        </p:nvSpPr>
        <p:spPr>
          <a:xfrm>
            <a:off x="1134835" y="808263"/>
            <a:ext cx="1915909" cy="369332"/>
          </a:xfrm>
          <a:prstGeom prst="rect">
            <a:avLst/>
          </a:prstGeom>
          <a:noFill/>
        </p:spPr>
        <p:txBody>
          <a:bodyPr wrap="none" rtlCol="0">
            <a:spAutoFit/>
          </a:bodyPr>
          <a:lstStyle/>
          <a:p>
            <a:r>
              <a:rPr lang="en-US" dirty="0"/>
              <a:t>Old Hoist Design</a:t>
            </a:r>
          </a:p>
        </p:txBody>
      </p:sp>
      <p:sp>
        <p:nvSpPr>
          <p:cNvPr id="6" name="TextBox 5">
            <a:extLst>
              <a:ext uri="{FF2B5EF4-FFF2-40B4-BE49-F238E27FC236}">
                <a16:creationId xmlns:a16="http://schemas.microsoft.com/office/drawing/2014/main" id="{038479DE-F25F-D20B-26EA-A3CB07274E3A}"/>
              </a:ext>
            </a:extLst>
          </p:cNvPr>
          <p:cNvSpPr txBox="1"/>
          <p:nvPr/>
        </p:nvSpPr>
        <p:spPr>
          <a:xfrm>
            <a:off x="6561364" y="808263"/>
            <a:ext cx="2018501" cy="369332"/>
          </a:xfrm>
          <a:prstGeom prst="rect">
            <a:avLst/>
          </a:prstGeom>
          <a:noFill/>
        </p:spPr>
        <p:txBody>
          <a:bodyPr wrap="none" rtlCol="0">
            <a:spAutoFit/>
          </a:bodyPr>
          <a:lstStyle/>
          <a:p>
            <a:r>
              <a:rPr lang="en-US" dirty="0"/>
              <a:t>New Hoist Design</a:t>
            </a:r>
          </a:p>
        </p:txBody>
      </p:sp>
      <p:sp>
        <p:nvSpPr>
          <p:cNvPr id="2" name="Title 3">
            <a:extLst>
              <a:ext uri="{FF2B5EF4-FFF2-40B4-BE49-F238E27FC236}">
                <a16:creationId xmlns:a16="http://schemas.microsoft.com/office/drawing/2014/main" id="{D958A968-B945-2F89-D019-AB0288B65E7D}"/>
              </a:ext>
            </a:extLst>
          </p:cNvPr>
          <p:cNvSpPr txBox="1">
            <a:spLocks/>
          </p:cNvSpPr>
          <p:nvPr/>
        </p:nvSpPr>
        <p:spPr>
          <a:xfrm>
            <a:off x="1189754" y="291608"/>
            <a:ext cx="10386814"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solidFill>
                  <a:srgbClr val="000000">
                    <a:lumMod val="75000"/>
                    <a:lumOff val="25000"/>
                  </a:srgbClr>
                </a:solidFill>
              </a:rPr>
              <a:t>Spillway gate hoist replacements</a:t>
            </a:r>
            <a:br>
              <a:rPr lang="en-US" sz="4000" dirty="0">
                <a:solidFill>
                  <a:srgbClr val="000000">
                    <a:lumMod val="75000"/>
                    <a:lumOff val="25000"/>
                  </a:srgbClr>
                </a:solidFill>
              </a:rPr>
            </a:br>
            <a:endParaRPr lang="en-US" dirty="0"/>
          </a:p>
        </p:txBody>
      </p:sp>
    </p:spTree>
    <p:extLst>
      <p:ext uri="{BB962C8B-B14F-4D97-AF65-F5344CB8AC3E}">
        <p14:creationId xmlns:p14="http://schemas.microsoft.com/office/powerpoint/2010/main" val="1385275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AC61F6-AF6E-E9DD-5411-A35BA7129019}"/>
              </a:ext>
            </a:extLst>
          </p:cNvPr>
          <p:cNvSpPr txBox="1"/>
          <p:nvPr/>
        </p:nvSpPr>
        <p:spPr>
          <a:xfrm>
            <a:off x="1559036" y="2536"/>
            <a:ext cx="9332847" cy="7151317"/>
          </a:xfrm>
          <a:prstGeom prst="rect">
            <a:avLst/>
          </a:prstGeom>
          <a:noFill/>
        </p:spPr>
        <p:txBody>
          <a:bodyPr wrap="square">
            <a:sp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11 June 2024</a:t>
            </a:r>
          </a:p>
          <a:p>
            <a:pPr marL="342900" marR="0" lvl="0" indent="-342900">
              <a:lnSpc>
                <a:spcPct val="105000"/>
              </a:lnSpc>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McNary Spillway Working Schedule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MCN Replace Spillway Cranes 6 &amp; 7</a:t>
            </a:r>
          </a:p>
          <a:p>
            <a:pPr marL="1257300" lvl="2" indent="-342900">
              <a:lnSpc>
                <a:spcPct val="105000"/>
              </a:lnSpc>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Phase 1a under way.  </a:t>
            </a: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Presented to CWG, Few points to address for Phase 1 Design.</a:t>
            </a:r>
          </a:p>
          <a:p>
            <a:pPr marL="1257300" lvl="2" indent="-342900">
              <a:lnSpc>
                <a:spcPct val="105000"/>
              </a:lnSpc>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Phase 1 Design FY24-25? (pending appropriated $$s)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5000"/>
              </a:lnSpc>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Award 1 crane (pending appropriated $$s): </a:t>
            </a:r>
          </a:p>
          <a:p>
            <a:pPr marL="1257300" lvl="2" indent="-342900">
              <a:lnSpc>
                <a:spcPct val="105000"/>
              </a:lnSpc>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Start fabrication crane 1 in FY26   </a:t>
            </a:r>
          </a:p>
          <a:p>
            <a:pPr marL="1257300" lvl="2" indent="-342900">
              <a:lnSpc>
                <a:spcPct val="105000"/>
              </a:lnSpc>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Award 2</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200" dirty="0">
                <a:effectLst/>
                <a:latin typeface="Calibri" panose="020F0502020204030204" pitchFamily="34" charset="0"/>
                <a:ea typeface="Calibri" panose="020F0502020204030204" pitchFamily="34" charset="0"/>
                <a:cs typeface="Times New Roman" panose="02020603050405020304" pitchFamily="18" charset="0"/>
              </a:rPr>
              <a:t> crane (pending appropriated $$s):</a:t>
            </a:r>
          </a:p>
          <a:p>
            <a:pPr marL="971550" marR="0">
              <a:lnSpc>
                <a:spcPct val="10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800100" lvl="1" indent="-342900">
              <a:lnSpc>
                <a:spcPct val="105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MCN Spillway Major Rehab Evaluation Report (MRER) </a:t>
            </a:r>
          </a:p>
          <a:p>
            <a:pPr marL="1257300" lvl="2" indent="-342900">
              <a:lnSpc>
                <a:spcPct val="105000"/>
              </a:lnSpc>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Creating new project for FY24-25 budget request</a:t>
            </a:r>
          </a:p>
          <a:p>
            <a:pPr marL="971550" marR="0">
              <a:lnSpc>
                <a:spcPct val="10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MCN Spillway Hoist Replacements</a:t>
            </a: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First hoist in final design </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Contracted awarded.</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Award prototype early FY24.  Install FY26-Early FY27</a:t>
            </a: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Award follow-on contract for remaining hoists FY26:  three per year? </a:t>
            </a:r>
          </a:p>
          <a:p>
            <a:pPr marL="1143000" marR="0" lvl="2" indent="-228600">
              <a:lnSpc>
                <a:spcPct val="105000"/>
              </a:lnSpc>
              <a:spcBef>
                <a:spcPts val="0"/>
              </a:spcBef>
              <a:spcAft>
                <a:spcPts val="0"/>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Safety handrails – Contracted awarded. Construction FY24 ~ </a:t>
            </a:r>
            <a:r>
              <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July or August</a:t>
            </a:r>
            <a:endParaRPr lang="en-US"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5000"/>
              </a:lnSpc>
              <a:spcBef>
                <a:spcPts val="0"/>
              </a:spcBef>
              <a:spcAft>
                <a:spcPts val="0"/>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SLABS – Phase 2 Approved.  Fully Funded. </a:t>
            </a:r>
            <a:r>
              <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Close to solicitation.</a:t>
            </a:r>
            <a:r>
              <a:rPr lang="en-US" sz="1200" dirty="0">
                <a:latin typeface="Calibri" panose="020F0502020204030204" pitchFamily="34" charset="0"/>
                <a:ea typeface="Calibri" panose="020F0502020204030204" pitchFamily="34" charset="0"/>
                <a:cs typeface="Times New Roman" panose="02020603050405020304" pitchFamily="18" charset="0"/>
              </a:rPr>
              <a:t> In design</a:t>
            </a:r>
            <a:r>
              <a:rPr lang="en-US" sz="1200" b="1" dirty="0">
                <a:latin typeface="Calibri" panose="020F0502020204030204" pitchFamily="34" charset="0"/>
                <a:ea typeface="Calibri" panose="020F0502020204030204" pitchFamily="34" charset="0"/>
                <a:cs typeface="Times New Roman" panose="02020603050405020304" pitchFamily="18" charset="0"/>
              </a:rPr>
              <a:t>.</a:t>
            </a:r>
            <a:r>
              <a:rPr lang="en-US" sz="1200" dirty="0">
                <a:latin typeface="Calibri" panose="020F0502020204030204" pitchFamily="34" charset="0"/>
                <a:ea typeface="Calibri" panose="020F0502020204030204" pitchFamily="34" charset="0"/>
                <a:cs typeface="Times New Roman" panose="02020603050405020304" pitchFamily="18" charset="0"/>
              </a:rPr>
              <a:t> Award Contract July ‘24. Construction FY24-FY25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971550" marR="0">
              <a:lnSpc>
                <a:spcPct val="105000"/>
              </a:lnSpc>
              <a:spcBef>
                <a:spcPts val="0"/>
              </a:spcBef>
              <a:spcAft>
                <a:spcPts val="0"/>
              </a:spcAft>
            </a:pPr>
            <a:r>
              <a:rPr lang="en-US" sz="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MCN Spillway Gate Replacements</a:t>
            </a: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Phase 1a approval pending 2024 Capital Work Group Meeting</a:t>
            </a: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Phase 1 design in FY24-25</a:t>
            </a: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Award: </a:t>
            </a: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New spillway gates delivered FY26?:  Three per year?</a:t>
            </a:r>
          </a:p>
          <a:p>
            <a:pPr marL="971550" marR="0">
              <a:lnSpc>
                <a:spcPct val="10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MCN Spillway Gate Dogging Mechanism Repair underway with FY23 NREX funds.  </a:t>
            </a:r>
          </a:p>
          <a:p>
            <a:pPr marL="1257300" lvl="2" indent="-342900">
              <a:lnSpc>
                <a:spcPct val="105000"/>
              </a:lnSpc>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Funded. Repairs to occur in FY25 and complete in FY26</a:t>
            </a:r>
          </a:p>
          <a:p>
            <a:pPr marL="971550" marR="0">
              <a:lnSpc>
                <a:spcPct val="10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MCN Spillway Gate Repair PIT Upgrade</a:t>
            </a: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Phase 1a has been approved, but no appropriated match</a:t>
            </a: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Lower priority since gates are to be replaced</a:t>
            </a:r>
          </a:p>
          <a:p>
            <a:pPr marL="1143000" marR="0" lvl="2" indent="-228600">
              <a:lnSpc>
                <a:spcPct val="105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Repair pit will likely be used for storage when new spillway gates start to be delivered.</a:t>
            </a:r>
          </a:p>
          <a:p>
            <a:pPr marL="971550" marR="0">
              <a:lnSpc>
                <a:spcPct val="105000"/>
              </a:lnSpc>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5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Modeling  – Latest estimate, $2.3 M to create new model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Under construction.</a:t>
            </a:r>
          </a:p>
          <a:p>
            <a:pPr marL="1143000" marR="0" lvl="2" indent="-228600">
              <a:spcBef>
                <a:spcPts val="0"/>
              </a:spcBef>
              <a:buFont typeface="Symbol" panose="05050102010706020507" pitchFamily="18" charset="2"/>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Estimated November 2024 for model completion.</a:t>
            </a:r>
          </a:p>
          <a:p>
            <a:pPr marL="1143000" marR="0" lvl="2" indent="-228600">
              <a:spcBef>
                <a:spcPts val="0"/>
              </a:spcBef>
              <a:buFont typeface="Symbol" panose="05050102010706020507" pitchFamily="18" charset="2"/>
              <a:buChar char=""/>
            </a:pPr>
            <a:r>
              <a:rPr lang="en-US" sz="1200" dirty="0">
                <a:latin typeface="Calibri" panose="020F0502020204030204" pitchFamily="34" charset="0"/>
                <a:ea typeface="Times New Roman" panose="02020603050405020304" pitchFamily="18" charset="0"/>
                <a:cs typeface="Times New Roman" panose="02020603050405020304" pitchFamily="18" charset="0"/>
              </a:rPr>
              <a:t>December Model Calibration.  January modelling trials.</a:t>
            </a:r>
          </a:p>
        </p:txBody>
      </p:sp>
    </p:spTree>
    <p:extLst>
      <p:ext uri="{BB962C8B-B14F-4D97-AF65-F5344CB8AC3E}">
        <p14:creationId xmlns:p14="http://schemas.microsoft.com/office/powerpoint/2010/main" val="172364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5520D45-4B36-6DAD-12A0-C0916EF867C2}"/>
              </a:ext>
            </a:extLst>
          </p:cNvPr>
          <p:cNvSpPr txBox="1">
            <a:spLocks/>
          </p:cNvSpPr>
          <p:nvPr/>
        </p:nvSpPr>
        <p:spPr>
          <a:xfrm>
            <a:off x="1115888" y="282864"/>
            <a:ext cx="8980248"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t>modified spill operations</a:t>
            </a:r>
          </a:p>
        </p:txBody>
      </p:sp>
      <p:sp>
        <p:nvSpPr>
          <p:cNvPr id="6" name="Content Placeholder 1">
            <a:extLst>
              <a:ext uri="{FF2B5EF4-FFF2-40B4-BE49-F238E27FC236}">
                <a16:creationId xmlns:a16="http://schemas.microsoft.com/office/drawing/2014/main" id="{E7A62FE4-1FA4-5D27-63A3-9D6A811C73E1}"/>
              </a:ext>
            </a:extLst>
          </p:cNvPr>
          <p:cNvSpPr txBox="1">
            <a:spLocks/>
          </p:cNvSpPr>
          <p:nvPr/>
        </p:nvSpPr>
        <p:spPr>
          <a:xfrm>
            <a:off x="266700" y="1028700"/>
            <a:ext cx="11658600" cy="5600700"/>
          </a:xfrm>
          <a:prstGeom prst="rect">
            <a:avLst/>
          </a:prstGeom>
        </p:spPr>
        <p:txBody>
          <a:bodyPr anchor="ctr"/>
          <a:lstStyle>
            <a:defPPr>
              <a:defRPr lang="en-US"/>
            </a:defPPr>
            <a:lvl1pPr marL="0" algn="r" defTabSz="914400" rtl="0" eaLnBrk="1" latinLnBrk="0" hangingPunct="1">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p>
          <a:p>
            <a:r>
              <a:rPr lang="en-US" dirty="0"/>
              <a:t>	</a:t>
            </a:r>
          </a:p>
        </p:txBody>
      </p:sp>
      <p:pic>
        <p:nvPicPr>
          <p:cNvPr id="8" name="Picture 7">
            <a:extLst>
              <a:ext uri="{FF2B5EF4-FFF2-40B4-BE49-F238E27FC236}">
                <a16:creationId xmlns:a16="http://schemas.microsoft.com/office/drawing/2014/main" id="{D000D823-B36A-4E2A-E175-A23C08DAA855}"/>
              </a:ext>
            </a:extLst>
          </p:cNvPr>
          <p:cNvPicPr>
            <a:picLocks noChangeAspect="1"/>
          </p:cNvPicPr>
          <p:nvPr/>
        </p:nvPicPr>
        <p:blipFill rotWithShape="1">
          <a:blip r:embed="rId2"/>
          <a:srcRect l="61629" t="32698" r="4501" b="12738"/>
          <a:stretch/>
        </p:blipFill>
        <p:spPr>
          <a:xfrm>
            <a:off x="8069939" y="899883"/>
            <a:ext cx="4122061" cy="3407222"/>
          </a:xfrm>
          <a:prstGeom prst="rect">
            <a:avLst/>
          </a:prstGeom>
        </p:spPr>
      </p:pic>
      <p:sp>
        <p:nvSpPr>
          <p:cNvPr id="9" name="TextBox 8">
            <a:extLst>
              <a:ext uri="{FF2B5EF4-FFF2-40B4-BE49-F238E27FC236}">
                <a16:creationId xmlns:a16="http://schemas.microsoft.com/office/drawing/2014/main" id="{7152EAA2-CCA6-7DEC-BFD0-AB9EF087F471}"/>
              </a:ext>
            </a:extLst>
          </p:cNvPr>
          <p:cNvSpPr txBox="1"/>
          <p:nvPr/>
        </p:nvSpPr>
        <p:spPr>
          <a:xfrm>
            <a:off x="314777" y="1027794"/>
            <a:ext cx="7884685" cy="5909310"/>
          </a:xfrm>
          <a:prstGeom prst="rect">
            <a:avLst/>
          </a:prstGeom>
          <a:noFill/>
        </p:spPr>
        <p:txBody>
          <a:bodyPr wrap="square" rtlCol="0">
            <a:spAutoFit/>
          </a:bodyPr>
          <a:lstStyle/>
          <a:p>
            <a:r>
              <a:rPr lang="en-US" dirty="0"/>
              <a:t>Retain two TSW’s in normal location</a:t>
            </a:r>
          </a:p>
          <a:p>
            <a:endParaRPr lang="en-US" dirty="0"/>
          </a:p>
          <a:p>
            <a:r>
              <a:rPr lang="en-US" dirty="0"/>
              <a:t>Move 13 gates and hoists to upstream slot and use in split leaf configuration</a:t>
            </a:r>
          </a:p>
          <a:p>
            <a:pPr marL="285750" indent="-285750">
              <a:buFont typeface="Arial" panose="020B0604020202020204" pitchFamily="34" charset="0"/>
              <a:buChar char="•"/>
            </a:pPr>
            <a:r>
              <a:rPr lang="en-US" dirty="0"/>
              <a:t>Construct new control cables</a:t>
            </a:r>
          </a:p>
          <a:p>
            <a:pPr marL="285750" indent="-285750">
              <a:buFont typeface="Arial" panose="020B0604020202020204" pitchFamily="34" charset="0"/>
              <a:buChar char="•"/>
            </a:pPr>
            <a:r>
              <a:rPr lang="en-US" dirty="0"/>
              <a:t>Procure materials for handrails with Small Cap – Contract awarded.</a:t>
            </a:r>
          </a:p>
          <a:p>
            <a:pPr marL="742950" lvl="1" indent="-285750">
              <a:buFont typeface="Arial" panose="020B0604020202020204" pitchFamily="34" charset="0"/>
              <a:buChar char="•"/>
            </a:pPr>
            <a:r>
              <a:rPr lang="en-US" dirty="0"/>
              <a:t>Assemble handrails in-house</a:t>
            </a:r>
          </a:p>
          <a:p>
            <a:pPr marL="285750" indent="-285750">
              <a:buFont typeface="Arial" panose="020B0604020202020204" pitchFamily="34" charset="0"/>
              <a:buChar char="•"/>
            </a:pPr>
            <a:r>
              <a:rPr lang="en-US" dirty="0"/>
              <a:t>13 gates are in upstream slots</a:t>
            </a:r>
          </a:p>
          <a:p>
            <a:pPr marL="285750" indent="-285750">
              <a:buFont typeface="Arial" panose="020B0604020202020204" pitchFamily="34" charset="0"/>
              <a:buChar char="•"/>
            </a:pPr>
            <a:r>
              <a:rPr lang="en-US" dirty="0"/>
              <a:t>11 hoists moved to upstream slots. Cranes to be used for two gates</a:t>
            </a:r>
          </a:p>
          <a:p>
            <a:endParaRPr lang="en-US" dirty="0"/>
          </a:p>
          <a:p>
            <a:r>
              <a:rPr lang="en-US" dirty="0"/>
              <a:t>Retain 7 gates in downstream slot closed in full gate configuration</a:t>
            </a:r>
          </a:p>
          <a:p>
            <a:pPr marL="285750" indent="-285750">
              <a:buFont typeface="Arial" panose="020B0604020202020204" pitchFamily="34" charset="0"/>
              <a:buChar char="•"/>
            </a:pPr>
            <a:r>
              <a:rPr lang="en-US" dirty="0"/>
              <a:t>Needed to maintain Standard Project Flood (SPF) capacity</a:t>
            </a:r>
          </a:p>
          <a:p>
            <a:pPr marL="285750" indent="-285750">
              <a:buFont typeface="Arial" panose="020B0604020202020204" pitchFamily="34" charset="0"/>
              <a:buChar char="•"/>
            </a:pPr>
            <a:r>
              <a:rPr lang="en-US" dirty="0"/>
              <a:t>Incorporate use of SLAB’s when available</a:t>
            </a:r>
          </a:p>
          <a:p>
            <a:pPr marL="285750" indent="-285750">
              <a:buFont typeface="Arial" panose="020B0604020202020204" pitchFamily="34" charset="0"/>
              <a:buChar char="•"/>
            </a:pPr>
            <a:r>
              <a:rPr lang="en-US" dirty="0"/>
              <a:t>Modeling estimate 125% TDG spill level with </a:t>
            </a:r>
          </a:p>
          <a:p>
            <a:r>
              <a:rPr lang="en-US" dirty="0"/>
              <a:t>     split-leaf spill, ~220 </a:t>
            </a:r>
            <a:r>
              <a:rPr lang="en-US" dirty="0" err="1"/>
              <a:t>kcfs</a:t>
            </a:r>
            <a:r>
              <a:rPr lang="en-US" dirty="0"/>
              <a:t> (vs. 260-270 in 2023)</a:t>
            </a:r>
          </a:p>
          <a:p>
            <a:r>
              <a:rPr lang="en-US" dirty="0"/>
              <a:t>	</a:t>
            </a:r>
            <a:r>
              <a:rPr lang="en-US" b="1" dirty="0">
                <a:solidFill>
                  <a:srgbClr val="FF0000"/>
                </a:solidFill>
              </a:rPr>
              <a:t>No change to spill operations at other projects</a:t>
            </a:r>
          </a:p>
          <a:p>
            <a:pPr marL="285750" indent="-285750">
              <a:buFont typeface="Arial" panose="020B0604020202020204" pitchFamily="34" charset="0"/>
              <a:buChar char="•"/>
            </a:pPr>
            <a:r>
              <a:rPr lang="en-US" dirty="0"/>
              <a:t>24MCN02 MFR</a:t>
            </a:r>
            <a:r>
              <a:rPr lang="en-US" dirty="0">
                <a:solidFill>
                  <a:srgbClr val="FF0000"/>
                </a:solidFill>
              </a:rPr>
              <a:t>  </a:t>
            </a:r>
          </a:p>
          <a:p>
            <a:r>
              <a:rPr lang="en-US" dirty="0">
                <a:solidFill>
                  <a:srgbClr val="FF0000"/>
                </a:solidFill>
              </a:rPr>
              <a:t>     </a:t>
            </a:r>
            <a:r>
              <a:rPr lang="en-US" dirty="0"/>
              <a:t>Gates 1 &amp; 2 are in  use</a:t>
            </a:r>
          </a:p>
          <a:p>
            <a:pPr marL="285750" indent="-285750">
              <a:buFont typeface="Arial" panose="020B0604020202020204" pitchFamily="34" charset="0"/>
              <a:buChar char="•"/>
            </a:pPr>
            <a:r>
              <a:rPr lang="en-US" dirty="0"/>
              <a:t>Spill Tables and FPP change form developed.</a:t>
            </a:r>
          </a:p>
          <a:p>
            <a:pPr marL="285750" indent="-285750">
              <a:buFont typeface="Arial" panose="020B0604020202020204" pitchFamily="34" charset="0"/>
              <a:buChar char="•"/>
            </a:pPr>
            <a:r>
              <a:rPr lang="en-US" dirty="0"/>
              <a:t>Cranes operating gates 6 &amp; 9 cannot be adjusted hourly.</a:t>
            </a:r>
          </a:p>
          <a:p>
            <a:r>
              <a:rPr lang="en-US" dirty="0">
                <a:solidFill>
                  <a:srgbClr val="FF0000"/>
                </a:solidFill>
              </a:rPr>
              <a:t>     </a:t>
            </a:r>
          </a:p>
          <a:p>
            <a:endParaRPr lang="en-US" dirty="0">
              <a:solidFill>
                <a:srgbClr val="FF0000"/>
              </a:solidFill>
            </a:endParaRPr>
          </a:p>
        </p:txBody>
      </p:sp>
      <p:grpSp>
        <p:nvGrpSpPr>
          <p:cNvPr id="27" name="Group 26">
            <a:extLst>
              <a:ext uri="{FF2B5EF4-FFF2-40B4-BE49-F238E27FC236}">
                <a16:creationId xmlns:a16="http://schemas.microsoft.com/office/drawing/2014/main" id="{43A8C272-D7C8-7228-E7BD-0E0EAB05A7FE}"/>
              </a:ext>
            </a:extLst>
          </p:cNvPr>
          <p:cNvGrpSpPr/>
          <p:nvPr/>
        </p:nvGrpSpPr>
        <p:grpSpPr>
          <a:xfrm>
            <a:off x="6614882" y="4459519"/>
            <a:ext cx="5494565" cy="2343613"/>
            <a:chOff x="6614882" y="4459519"/>
            <a:chExt cx="5494565" cy="2343613"/>
          </a:xfrm>
        </p:grpSpPr>
        <p:pic>
          <p:nvPicPr>
            <p:cNvPr id="2" name="Picture 1">
              <a:extLst>
                <a:ext uri="{FF2B5EF4-FFF2-40B4-BE49-F238E27FC236}">
                  <a16:creationId xmlns:a16="http://schemas.microsoft.com/office/drawing/2014/main" id="{5D02B595-565D-226C-5C15-992A67982758}"/>
                </a:ext>
              </a:extLst>
            </p:cNvPr>
            <p:cNvPicPr>
              <a:picLocks noChangeAspect="1"/>
            </p:cNvPicPr>
            <p:nvPr/>
          </p:nvPicPr>
          <p:blipFill rotWithShape="1">
            <a:blip r:embed="rId3"/>
            <a:srcRect l="8093" t="12489" r="43084" b="52728"/>
            <a:stretch/>
          </p:blipFill>
          <p:spPr>
            <a:xfrm>
              <a:off x="6614882" y="4459519"/>
              <a:ext cx="5494565" cy="1978482"/>
            </a:xfrm>
            <a:prstGeom prst="rect">
              <a:avLst/>
            </a:prstGeom>
          </p:spPr>
        </p:pic>
        <p:sp>
          <p:nvSpPr>
            <p:cNvPr id="3" name="Rectangle: Rounded Corners 2">
              <a:extLst>
                <a:ext uri="{FF2B5EF4-FFF2-40B4-BE49-F238E27FC236}">
                  <a16:creationId xmlns:a16="http://schemas.microsoft.com/office/drawing/2014/main" id="{14681779-68BA-26B4-AF40-E587372EA428}"/>
                </a:ext>
              </a:extLst>
            </p:cNvPr>
            <p:cNvSpPr/>
            <p:nvPr/>
          </p:nvSpPr>
          <p:spPr>
            <a:xfrm>
              <a:off x="9933287" y="5093151"/>
              <a:ext cx="176346" cy="285750"/>
            </a:xfrm>
            <a:prstGeom prst="roundRect">
              <a:avLst/>
            </a:prstGeom>
            <a:solidFill>
              <a:srgbClr val="FF0000">
                <a:alpha val="89000"/>
              </a:srgb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43596926-719D-7A1F-1AC6-C3810EE342AF}"/>
                </a:ext>
              </a:extLst>
            </p:cNvPr>
            <p:cNvSpPr/>
            <p:nvPr/>
          </p:nvSpPr>
          <p:spPr>
            <a:xfrm>
              <a:off x="10372815"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8E26E63C-FB43-A417-8009-73ADADA0CFC0}"/>
                </a:ext>
              </a:extLst>
            </p:cNvPr>
            <p:cNvSpPr/>
            <p:nvPr/>
          </p:nvSpPr>
          <p:spPr>
            <a:xfrm>
              <a:off x="10600873" y="5093151"/>
              <a:ext cx="176346" cy="285750"/>
            </a:xfrm>
            <a:prstGeom prst="roundRect">
              <a:avLst/>
            </a:prstGeom>
            <a:solidFill>
              <a:srgbClr val="FF0000">
                <a:alpha val="89000"/>
              </a:srgb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654DC851-7D8E-A863-2EED-C281D7F0D830}"/>
                </a:ext>
              </a:extLst>
            </p:cNvPr>
            <p:cNvSpPr/>
            <p:nvPr/>
          </p:nvSpPr>
          <p:spPr>
            <a:xfrm>
              <a:off x="10801711" y="4562473"/>
              <a:ext cx="176346" cy="285750"/>
            </a:xfrm>
            <a:prstGeom prst="roundRect">
              <a:avLst/>
            </a:prstGeom>
            <a:solidFill>
              <a:srgbClr val="00B0F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CFFE37A3-6823-D09B-704F-F9D7151AEF99}"/>
                </a:ext>
              </a:extLst>
            </p:cNvPr>
            <p:cNvSpPr/>
            <p:nvPr/>
          </p:nvSpPr>
          <p:spPr>
            <a:xfrm>
              <a:off x="11027897" y="4562473"/>
              <a:ext cx="176346" cy="285750"/>
            </a:xfrm>
            <a:prstGeom prst="roundRect">
              <a:avLst/>
            </a:prstGeom>
            <a:solidFill>
              <a:srgbClr val="00B0F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D50362C8-0425-96A7-0554-5A4AE9C766EB}"/>
                </a:ext>
              </a:extLst>
            </p:cNvPr>
            <p:cNvSpPr/>
            <p:nvPr/>
          </p:nvSpPr>
          <p:spPr>
            <a:xfrm>
              <a:off x="8627982"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085143D4-34AA-8D66-1BD0-A4C4E423AC81}"/>
                </a:ext>
              </a:extLst>
            </p:cNvPr>
            <p:cNvSpPr/>
            <p:nvPr/>
          </p:nvSpPr>
          <p:spPr>
            <a:xfrm>
              <a:off x="9067893"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CE6BAF44-296F-F8CD-6CDE-C5283AD19A41}"/>
                </a:ext>
              </a:extLst>
            </p:cNvPr>
            <p:cNvSpPr/>
            <p:nvPr/>
          </p:nvSpPr>
          <p:spPr>
            <a:xfrm>
              <a:off x="9284462"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7AE2480A-D6FF-C980-07AD-F2302985BB6E}"/>
                </a:ext>
              </a:extLst>
            </p:cNvPr>
            <p:cNvSpPr/>
            <p:nvPr/>
          </p:nvSpPr>
          <p:spPr>
            <a:xfrm>
              <a:off x="9501053"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1B4B702C-1EFB-739F-FAB5-61264F568426}"/>
                </a:ext>
              </a:extLst>
            </p:cNvPr>
            <p:cNvSpPr/>
            <p:nvPr/>
          </p:nvSpPr>
          <p:spPr>
            <a:xfrm>
              <a:off x="9715519"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2C36E8A8-87CE-BB40-9FD4-F2C1B0DC68BF}"/>
                </a:ext>
              </a:extLst>
            </p:cNvPr>
            <p:cNvSpPr/>
            <p:nvPr/>
          </p:nvSpPr>
          <p:spPr>
            <a:xfrm>
              <a:off x="10161104"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4093D33F-7032-C8C6-19B6-423A7D657BF2}"/>
                </a:ext>
              </a:extLst>
            </p:cNvPr>
            <p:cNvSpPr/>
            <p:nvPr/>
          </p:nvSpPr>
          <p:spPr>
            <a:xfrm>
              <a:off x="7351977" y="5093151"/>
              <a:ext cx="176346" cy="285750"/>
            </a:xfrm>
            <a:prstGeom prst="roundRect">
              <a:avLst/>
            </a:prstGeom>
            <a:solidFill>
              <a:srgbClr val="FF0000">
                <a:alpha val="89000"/>
              </a:srgb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6C249884-CF83-AA5D-B189-1E053D6644B4}"/>
                </a:ext>
              </a:extLst>
            </p:cNvPr>
            <p:cNvSpPr/>
            <p:nvPr/>
          </p:nvSpPr>
          <p:spPr>
            <a:xfrm>
              <a:off x="7551836"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B7FDB29C-18B5-9505-9460-66656B74DECC}"/>
                </a:ext>
              </a:extLst>
            </p:cNvPr>
            <p:cNvSpPr/>
            <p:nvPr/>
          </p:nvSpPr>
          <p:spPr>
            <a:xfrm>
              <a:off x="7760241" y="5093151"/>
              <a:ext cx="176346" cy="285750"/>
            </a:xfrm>
            <a:prstGeom prst="roundRect">
              <a:avLst/>
            </a:prstGeom>
            <a:solidFill>
              <a:srgbClr val="FF0000">
                <a:alpha val="89000"/>
              </a:srgb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A354E425-D8BB-15AF-CC89-001BABEC87C3}"/>
                </a:ext>
              </a:extLst>
            </p:cNvPr>
            <p:cNvSpPr/>
            <p:nvPr/>
          </p:nvSpPr>
          <p:spPr>
            <a:xfrm>
              <a:off x="7968286"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15FF9FCB-51E5-CDCE-FA7D-11DDFAF96B78}"/>
                </a:ext>
              </a:extLst>
            </p:cNvPr>
            <p:cNvSpPr/>
            <p:nvPr/>
          </p:nvSpPr>
          <p:spPr>
            <a:xfrm>
              <a:off x="8199462"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F8D5E230-2E5D-CD9E-3361-45EE321C28A1}"/>
                </a:ext>
              </a:extLst>
            </p:cNvPr>
            <p:cNvSpPr/>
            <p:nvPr/>
          </p:nvSpPr>
          <p:spPr>
            <a:xfrm>
              <a:off x="8422856" y="5093151"/>
              <a:ext cx="176346" cy="285750"/>
            </a:xfrm>
            <a:prstGeom prst="roundRect">
              <a:avLst/>
            </a:prstGeom>
            <a:solidFill>
              <a:srgbClr val="FF0000">
                <a:alpha val="89000"/>
              </a:srgb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C169E60D-83D5-49F3-92C2-DEECF0665E93}"/>
                </a:ext>
              </a:extLst>
            </p:cNvPr>
            <p:cNvSpPr/>
            <p:nvPr/>
          </p:nvSpPr>
          <p:spPr>
            <a:xfrm>
              <a:off x="7122885" y="5093151"/>
              <a:ext cx="176346" cy="285750"/>
            </a:xfrm>
            <a:prstGeom prst="roundRect">
              <a:avLst/>
            </a:prstGeom>
            <a:solidFill>
              <a:srgbClr val="FF0000">
                <a:alpha val="89000"/>
              </a:srgb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E7F85BF3-B9FA-36DB-FFD4-3B5393D91769}"/>
                </a:ext>
              </a:extLst>
            </p:cNvPr>
            <p:cNvSpPr/>
            <p:nvPr/>
          </p:nvSpPr>
          <p:spPr>
            <a:xfrm>
              <a:off x="6891559" y="5093151"/>
              <a:ext cx="176346" cy="285750"/>
            </a:xfrm>
            <a:prstGeom prst="roundRect">
              <a:avLst/>
            </a:prstGeom>
            <a:solidFill>
              <a:srgbClr val="FF0000">
                <a:alpha val="89000"/>
              </a:srgb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B26339AC-CF9D-49F2-7B9A-16FFE2085F34}"/>
                </a:ext>
              </a:extLst>
            </p:cNvPr>
            <p:cNvSpPr/>
            <p:nvPr/>
          </p:nvSpPr>
          <p:spPr>
            <a:xfrm>
              <a:off x="8849132"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E56DAB9D-51CE-E0C9-6BC0-45B5CA99DDF6}"/>
                </a:ext>
              </a:extLst>
            </p:cNvPr>
            <p:cNvSpPr/>
            <p:nvPr/>
          </p:nvSpPr>
          <p:spPr>
            <a:xfrm>
              <a:off x="11225973"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E8D6EED3-42D6-55DB-6487-A43C0E8D0AD9}"/>
                </a:ext>
              </a:extLst>
            </p:cNvPr>
            <p:cNvSpPr/>
            <p:nvPr/>
          </p:nvSpPr>
          <p:spPr>
            <a:xfrm>
              <a:off x="11451852" y="4562473"/>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D167299F-127A-5342-B4F4-3A3183102562}"/>
                </a:ext>
              </a:extLst>
            </p:cNvPr>
            <p:cNvSpPr/>
            <p:nvPr/>
          </p:nvSpPr>
          <p:spPr>
            <a:xfrm>
              <a:off x="7219821" y="6517382"/>
              <a:ext cx="176346" cy="285750"/>
            </a:xfrm>
            <a:prstGeom prst="roundRect">
              <a:avLst/>
            </a:prstGeom>
            <a:solidFill>
              <a:srgbClr val="92D05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D0AA6CF3-FA91-C3A3-A028-9DE597791ED8}"/>
                </a:ext>
              </a:extLst>
            </p:cNvPr>
            <p:cNvSpPr txBox="1"/>
            <p:nvPr/>
          </p:nvSpPr>
          <p:spPr>
            <a:xfrm>
              <a:off x="7392306" y="6545959"/>
              <a:ext cx="1483098" cy="246221"/>
            </a:xfrm>
            <a:prstGeom prst="rect">
              <a:avLst/>
            </a:prstGeom>
            <a:noFill/>
          </p:spPr>
          <p:txBody>
            <a:bodyPr wrap="none" rtlCol="0">
              <a:spAutoFit/>
            </a:bodyPr>
            <a:lstStyle/>
            <a:p>
              <a:r>
                <a:rPr lang="en-US" sz="1000" dirty="0"/>
                <a:t>Split-leaf upstream slot</a:t>
              </a:r>
            </a:p>
          </p:txBody>
        </p:sp>
        <p:sp>
          <p:nvSpPr>
            <p:cNvPr id="33" name="Rectangle: Rounded Corners 32">
              <a:extLst>
                <a:ext uri="{FF2B5EF4-FFF2-40B4-BE49-F238E27FC236}">
                  <a16:creationId xmlns:a16="http://schemas.microsoft.com/office/drawing/2014/main" id="{D5F5452D-CDA6-C63A-6840-3F6C7DC5B1DD}"/>
                </a:ext>
              </a:extLst>
            </p:cNvPr>
            <p:cNvSpPr/>
            <p:nvPr/>
          </p:nvSpPr>
          <p:spPr>
            <a:xfrm>
              <a:off x="8883628" y="6503771"/>
              <a:ext cx="176346" cy="285750"/>
            </a:xfrm>
            <a:prstGeom prst="roundRect">
              <a:avLst/>
            </a:prstGeom>
            <a:solidFill>
              <a:srgbClr val="00B0F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3E964A4B-6E4E-253A-9403-008A6C7C98CE}"/>
                </a:ext>
              </a:extLst>
            </p:cNvPr>
            <p:cNvSpPr txBox="1"/>
            <p:nvPr/>
          </p:nvSpPr>
          <p:spPr>
            <a:xfrm>
              <a:off x="9072731" y="6546605"/>
              <a:ext cx="470000" cy="246221"/>
            </a:xfrm>
            <a:prstGeom prst="rect">
              <a:avLst/>
            </a:prstGeom>
            <a:noFill/>
          </p:spPr>
          <p:txBody>
            <a:bodyPr wrap="none" rtlCol="0">
              <a:spAutoFit/>
            </a:bodyPr>
            <a:lstStyle/>
            <a:p>
              <a:r>
                <a:rPr lang="en-US" sz="1000" dirty="0"/>
                <a:t>TSW</a:t>
              </a:r>
            </a:p>
          </p:txBody>
        </p:sp>
        <p:sp>
          <p:nvSpPr>
            <p:cNvPr id="35" name="Rectangle: Rounded Corners 34">
              <a:extLst>
                <a:ext uri="{FF2B5EF4-FFF2-40B4-BE49-F238E27FC236}">
                  <a16:creationId xmlns:a16="http://schemas.microsoft.com/office/drawing/2014/main" id="{536FCAE7-D08C-13CD-4DCE-2D0C2327A56A}"/>
                </a:ext>
              </a:extLst>
            </p:cNvPr>
            <p:cNvSpPr/>
            <p:nvPr/>
          </p:nvSpPr>
          <p:spPr>
            <a:xfrm>
              <a:off x="9752059" y="6507425"/>
              <a:ext cx="176346" cy="285750"/>
            </a:xfrm>
            <a:prstGeom prst="roundRect">
              <a:avLst/>
            </a:prstGeom>
            <a:solidFill>
              <a:srgbClr val="FF0000">
                <a:alpha val="89000"/>
              </a:srgb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6E98FB50-D3CE-372B-13C9-275A7EC5C92B}"/>
                </a:ext>
              </a:extLst>
            </p:cNvPr>
            <p:cNvSpPr txBox="1"/>
            <p:nvPr/>
          </p:nvSpPr>
          <p:spPr>
            <a:xfrm>
              <a:off x="9983322" y="6530275"/>
              <a:ext cx="1638590" cy="246221"/>
            </a:xfrm>
            <a:prstGeom prst="rect">
              <a:avLst/>
            </a:prstGeom>
            <a:noFill/>
          </p:spPr>
          <p:txBody>
            <a:bodyPr wrap="none" rtlCol="0">
              <a:spAutoFit/>
            </a:bodyPr>
            <a:lstStyle/>
            <a:p>
              <a:r>
                <a:rPr lang="en-US" sz="1000" dirty="0"/>
                <a:t>Full gate downstream slot</a:t>
              </a:r>
            </a:p>
          </p:txBody>
        </p:sp>
      </p:grpSp>
      <p:sp>
        <p:nvSpPr>
          <p:cNvPr id="7" name="TextBox 6">
            <a:extLst>
              <a:ext uri="{FF2B5EF4-FFF2-40B4-BE49-F238E27FC236}">
                <a16:creationId xmlns:a16="http://schemas.microsoft.com/office/drawing/2014/main" id="{1BA3B824-502B-F918-B5DA-2C402019B7BD}"/>
              </a:ext>
            </a:extLst>
          </p:cNvPr>
          <p:cNvSpPr txBox="1"/>
          <p:nvPr/>
        </p:nvSpPr>
        <p:spPr>
          <a:xfrm>
            <a:off x="10608933" y="99983"/>
            <a:ext cx="954107" cy="246221"/>
          </a:xfrm>
          <a:prstGeom prst="rect">
            <a:avLst/>
          </a:prstGeom>
          <a:noFill/>
        </p:spPr>
        <p:txBody>
          <a:bodyPr wrap="none" rtlCol="0">
            <a:spAutoFit/>
          </a:bodyPr>
          <a:lstStyle/>
          <a:p>
            <a:r>
              <a:rPr lang="en-US" sz="1000" dirty="0"/>
              <a:t>11 June 2024</a:t>
            </a:r>
          </a:p>
        </p:txBody>
      </p:sp>
    </p:spTree>
    <p:extLst>
      <p:ext uri="{BB962C8B-B14F-4D97-AF65-F5344CB8AC3E}">
        <p14:creationId xmlns:p14="http://schemas.microsoft.com/office/powerpoint/2010/main" val="3678492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4C2D915-50F4-11B9-171F-DB5100EAB41E}"/>
              </a:ext>
            </a:extLst>
          </p:cNvPr>
          <p:cNvSpPr txBox="1"/>
          <p:nvPr/>
        </p:nvSpPr>
        <p:spPr>
          <a:xfrm>
            <a:off x="1567543" y="907143"/>
            <a:ext cx="3591752" cy="369332"/>
          </a:xfrm>
          <a:prstGeom prst="rect">
            <a:avLst/>
          </a:prstGeom>
          <a:noFill/>
        </p:spPr>
        <p:txBody>
          <a:bodyPr wrap="none" rtlCol="0">
            <a:spAutoFit/>
          </a:bodyPr>
          <a:lstStyle/>
          <a:p>
            <a:r>
              <a:rPr lang="en-US" dirty="0"/>
              <a:t>McNary Chinook Salmon To Date</a:t>
            </a:r>
          </a:p>
        </p:txBody>
      </p:sp>
      <p:pic>
        <p:nvPicPr>
          <p:cNvPr id="3" name="Picture 2" descr="Chart, line chart, histogram&#10;&#10;Description automatically generated">
            <a:extLst>
              <a:ext uri="{FF2B5EF4-FFF2-40B4-BE49-F238E27FC236}">
                <a16:creationId xmlns:a16="http://schemas.microsoft.com/office/drawing/2014/main" id="{E96CAD87-E409-9EA7-3E52-0E332C611A1E}"/>
              </a:ext>
            </a:extLst>
          </p:cNvPr>
          <p:cNvPicPr>
            <a:picLocks noChangeAspect="1"/>
          </p:cNvPicPr>
          <p:nvPr/>
        </p:nvPicPr>
        <p:blipFill>
          <a:blip r:embed="rId2"/>
          <a:stretch>
            <a:fillRect/>
          </a:stretch>
        </p:blipFill>
        <p:spPr>
          <a:xfrm>
            <a:off x="267038" y="1545757"/>
            <a:ext cx="5398736" cy="4049052"/>
          </a:xfrm>
          <a:prstGeom prst="rect">
            <a:avLst/>
          </a:prstGeom>
        </p:spPr>
      </p:pic>
      <p:pic>
        <p:nvPicPr>
          <p:cNvPr id="6" name="Picture 5">
            <a:extLst>
              <a:ext uri="{FF2B5EF4-FFF2-40B4-BE49-F238E27FC236}">
                <a16:creationId xmlns:a16="http://schemas.microsoft.com/office/drawing/2014/main" id="{FE9C7F0E-D3E1-81B8-90C6-156E3A5F2605}"/>
              </a:ext>
            </a:extLst>
          </p:cNvPr>
          <p:cNvPicPr>
            <a:picLocks noChangeAspect="1"/>
          </p:cNvPicPr>
          <p:nvPr/>
        </p:nvPicPr>
        <p:blipFill rotWithShape="1">
          <a:blip r:embed="rId3"/>
          <a:srcRect l="2190" t="25133" r="51748" b="35457"/>
          <a:stretch/>
        </p:blipFill>
        <p:spPr>
          <a:xfrm>
            <a:off x="5565069" y="2061445"/>
            <a:ext cx="6628919" cy="3190286"/>
          </a:xfrm>
          <a:prstGeom prst="rect">
            <a:avLst/>
          </a:prstGeom>
        </p:spPr>
      </p:pic>
    </p:spTree>
    <p:extLst>
      <p:ext uri="{BB962C8B-B14F-4D97-AF65-F5344CB8AC3E}">
        <p14:creationId xmlns:p14="http://schemas.microsoft.com/office/powerpoint/2010/main" val="3355044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E0B5155-123E-FA53-2D38-ABA45A899260}"/>
              </a:ext>
            </a:extLst>
          </p:cNvPr>
          <p:cNvSpPr txBox="1">
            <a:spLocks/>
          </p:cNvSpPr>
          <p:nvPr/>
        </p:nvSpPr>
        <p:spPr>
          <a:xfrm>
            <a:off x="1189754" y="291608"/>
            <a:ext cx="10386814"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solidFill>
                  <a:srgbClr val="000000">
                    <a:lumMod val="75000"/>
                    <a:lumOff val="25000"/>
                  </a:srgbClr>
                </a:solidFill>
              </a:rPr>
              <a:t>Modified Spillway Operation evaluations</a:t>
            </a:r>
            <a:endParaRPr lang="en-US" dirty="0"/>
          </a:p>
        </p:txBody>
      </p:sp>
      <p:sp>
        <p:nvSpPr>
          <p:cNvPr id="3" name="TextBox 2">
            <a:extLst>
              <a:ext uri="{FF2B5EF4-FFF2-40B4-BE49-F238E27FC236}">
                <a16:creationId xmlns:a16="http://schemas.microsoft.com/office/drawing/2014/main" id="{4BEA888B-C7C6-F0B7-097E-1238E8CC44E4}"/>
              </a:ext>
            </a:extLst>
          </p:cNvPr>
          <p:cNvSpPr txBox="1"/>
          <p:nvPr/>
        </p:nvSpPr>
        <p:spPr>
          <a:xfrm>
            <a:off x="711889" y="1133403"/>
            <a:ext cx="11058269" cy="4893647"/>
          </a:xfrm>
          <a:prstGeom prst="rect">
            <a:avLst/>
          </a:prstGeom>
          <a:noFill/>
        </p:spPr>
        <p:txBody>
          <a:bodyPr wrap="square" rtlCol="0">
            <a:spAutoFit/>
          </a:bodyPr>
          <a:lstStyle/>
          <a:p>
            <a:r>
              <a:rPr lang="en-US" dirty="0"/>
              <a:t>SRWG has meet several times to discuss evaluation plans</a:t>
            </a:r>
          </a:p>
          <a:p>
            <a:endParaRPr lang="en-US" dirty="0"/>
          </a:p>
          <a:p>
            <a:r>
              <a:rPr lang="en-US" dirty="0"/>
              <a:t>Research Summary </a:t>
            </a:r>
          </a:p>
          <a:p>
            <a:pPr lvl="1"/>
            <a:endParaRPr lang="en-US" dirty="0"/>
          </a:p>
          <a:p>
            <a:pPr marL="0" marR="0">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rPr>
              <a:t>FY24 DIRECT INJURY STUDY OBJECTIVES: </a:t>
            </a:r>
            <a:endParaRPr lang="en-US" sz="1200" dirty="0">
              <a:solidFill>
                <a:srgbClr val="0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228600" algn="l"/>
              </a:tabLst>
            </a:pPr>
            <a:r>
              <a:rPr lang="en-US" sz="1000" dirty="0">
                <a:solidFill>
                  <a:srgbClr val="000000"/>
                </a:solidFill>
                <a:effectLst/>
                <a:latin typeface="Calibri" panose="020F0502020204030204" pitchFamily="34" charset="0"/>
                <a:ea typeface="Times New Roman" panose="02020603050405020304" pitchFamily="18" charset="0"/>
              </a:rPr>
              <a:t>Estimate direct injury and survival of yearling Chinook salmon passing through a McNary Spillbay after being set in the upstream slot in split-leaf operation by direct releases of fish equipped with balloon tags at two different elevations.  (Sample sizes sufficient to estimate with a precision of ±5% @ 95% Confidence Interval [CI]).</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228600" algn="l"/>
              </a:tabLst>
            </a:pPr>
            <a:r>
              <a:rPr lang="en-US" sz="1000" dirty="0">
                <a:solidFill>
                  <a:srgbClr val="000000"/>
                </a:solidFill>
                <a:effectLst/>
                <a:latin typeface="Calibri" panose="020F0502020204030204" pitchFamily="34" charset="0"/>
                <a:ea typeface="Times New Roman" panose="02020603050405020304" pitchFamily="18" charset="0"/>
              </a:rPr>
              <a:t>Estimate direct injury and survival of yearling Chinook salmon passing through McNary Dam TSW by direct releases of fish equipped with balloon tags at two different elevations.  (Sample sizes sufficient to estimate with a precision of ±5% @ 95% CI).</a:t>
            </a:r>
            <a:endParaRPr lang="en-US" sz="1200" dirty="0">
              <a:solidFill>
                <a:srgbClr val="0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rPr>
              <a:t>FY24 ACTIVE TAG STUDY OBJECTIVES:</a:t>
            </a:r>
            <a:endParaRPr lang="en-US" sz="1200" dirty="0">
              <a:solidFill>
                <a:srgbClr val="0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228600" algn="l"/>
              </a:tabLst>
            </a:pPr>
            <a:r>
              <a:rPr lang="en-US" sz="1000" dirty="0">
                <a:solidFill>
                  <a:srgbClr val="000000"/>
                </a:solidFill>
                <a:effectLst/>
                <a:latin typeface="Calibri" panose="020F0502020204030204" pitchFamily="34" charset="0"/>
                <a:ea typeface="Times New Roman" panose="02020603050405020304" pitchFamily="18" charset="0"/>
              </a:rPr>
              <a:t>Estimate spillway survival of out-migrating juvenile salmonids passing through McNary Dam with split-leaf spillway operations from dam face detections to outside of project influence downstream.</a:t>
            </a:r>
            <a:endParaRPr lang="en-US" sz="12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228600" algn="l"/>
              </a:tabLst>
            </a:pPr>
            <a:r>
              <a:rPr lang="en-US" sz="1000" dirty="0">
                <a:solidFill>
                  <a:srgbClr val="000000"/>
                </a:solidFill>
                <a:effectLst/>
                <a:latin typeface="Calibri" panose="020F0502020204030204" pitchFamily="34" charset="0"/>
                <a:ea typeface="Times New Roman" panose="02020603050405020304" pitchFamily="18" charset="0"/>
              </a:rPr>
              <a:t>Estimate survival of out-migrating juvenile salmonids passing through all passage routes at McNary Dam with split-leaf spillway operations.</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685800" algn="l"/>
              </a:tabLst>
            </a:pPr>
            <a:r>
              <a:rPr lang="en-US" sz="1000" dirty="0">
                <a:solidFill>
                  <a:srgbClr val="000000"/>
                </a:solidFill>
                <a:effectLst/>
                <a:latin typeface="Calibri" panose="020F0502020204030204" pitchFamily="34" charset="0"/>
                <a:ea typeface="Times New Roman" panose="02020603050405020304" pitchFamily="18" charset="0"/>
              </a:rPr>
              <a:t>Estimate tailrace egress time for juvenile salmonids downstream of McNary Dam.</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685800" algn="l"/>
              </a:tabLst>
            </a:pPr>
            <a:r>
              <a:rPr lang="en-US" sz="1000" dirty="0">
                <a:solidFill>
                  <a:srgbClr val="000000"/>
                </a:solidFill>
                <a:effectLst/>
                <a:latin typeface="Calibri" panose="020F0502020204030204" pitchFamily="34" charset="0"/>
                <a:ea typeface="Times New Roman" panose="02020603050405020304" pitchFamily="18" charset="0"/>
              </a:rPr>
              <a:t>Estimate spillway passage efficiency (SPE) for split-leaf spillway operations at McNary Dam.</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tabLst>
                <a:tab pos="685800" algn="l"/>
              </a:tabLst>
            </a:pPr>
            <a:r>
              <a:rPr lang="en-US" sz="1000" dirty="0">
                <a:solidFill>
                  <a:srgbClr val="000000"/>
                </a:solidFill>
                <a:effectLst/>
                <a:latin typeface="Calibri" panose="020F0502020204030204" pitchFamily="34" charset="0"/>
                <a:ea typeface="Times New Roman" panose="02020603050405020304" pitchFamily="18" charset="0"/>
              </a:rPr>
              <a:t>Estimate forebay survival and forebay residence time for split-leaf spillway operations at McNary Dam.</a:t>
            </a:r>
            <a:endParaRPr lang="en-US" sz="1200" dirty="0">
              <a:solidFill>
                <a:srgbClr val="0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rPr>
              <a:t> </a:t>
            </a:r>
            <a:endParaRPr lang="en-US" sz="1200" dirty="0">
              <a:solidFill>
                <a:srgbClr val="000000"/>
              </a:solidFill>
              <a:effectLst/>
              <a:latin typeface="Times New Roman" panose="02020603050405020304" pitchFamily="18" charset="0"/>
              <a:ea typeface="Times New Roman" panose="02020603050405020304" pitchFamily="18" charset="0"/>
            </a:endParaRPr>
          </a:p>
          <a:p>
            <a:r>
              <a:rPr lang="en-US" dirty="0"/>
              <a:t>Evaluations are intended to be early spring.  Before April spill season if possible.</a:t>
            </a:r>
          </a:p>
          <a:p>
            <a:endParaRPr lang="en-US" dirty="0"/>
          </a:p>
          <a:p>
            <a:r>
              <a:rPr lang="en-US" dirty="0"/>
              <a:t>Balloon Tag Study Completed.  </a:t>
            </a:r>
            <a:r>
              <a:rPr lang="en-US" dirty="0">
                <a:solidFill>
                  <a:schemeClr val="bg1">
                    <a:lumMod val="50000"/>
                  </a:schemeClr>
                </a:solidFill>
              </a:rPr>
              <a:t>Preliminary results provided.</a:t>
            </a:r>
          </a:p>
          <a:p>
            <a:endParaRPr lang="en-US" dirty="0">
              <a:solidFill>
                <a:srgbClr val="FF0000"/>
              </a:solidFill>
            </a:endParaRPr>
          </a:p>
          <a:p>
            <a:r>
              <a:rPr lang="en-US" dirty="0">
                <a:solidFill>
                  <a:srgbClr val="FF0000"/>
                </a:solidFill>
              </a:rPr>
              <a:t>PNNL has completed tagging steelhead and yearling Chinook salmon for acoustic evaluation.   </a:t>
            </a:r>
          </a:p>
        </p:txBody>
      </p:sp>
    </p:spTree>
    <p:extLst>
      <p:ext uri="{BB962C8B-B14F-4D97-AF65-F5344CB8AC3E}">
        <p14:creationId xmlns:p14="http://schemas.microsoft.com/office/powerpoint/2010/main" val="107935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585284-9E40-1DEA-FF3E-A0D4036E2A69}"/>
              </a:ext>
            </a:extLst>
          </p:cNvPr>
          <p:cNvSpPr>
            <a:spLocks noGrp="1"/>
          </p:cNvSpPr>
          <p:nvPr>
            <p:ph type="title"/>
          </p:nvPr>
        </p:nvSpPr>
        <p:spPr>
          <a:xfrm>
            <a:off x="1085102" y="128981"/>
            <a:ext cx="10386814" cy="832920"/>
          </a:xfrm>
        </p:spPr>
        <p:txBody>
          <a:bodyPr/>
          <a:lstStyle/>
          <a:p>
            <a:r>
              <a:rPr lang="en-US" dirty="0" err="1"/>
              <a:t>McnARY</a:t>
            </a:r>
            <a:r>
              <a:rPr lang="en-US" dirty="0"/>
              <a:t> SPILLWAY</a:t>
            </a:r>
          </a:p>
        </p:txBody>
      </p:sp>
      <p:sp>
        <p:nvSpPr>
          <p:cNvPr id="8" name="TextBox 7">
            <a:extLst>
              <a:ext uri="{FF2B5EF4-FFF2-40B4-BE49-F238E27FC236}">
                <a16:creationId xmlns:a16="http://schemas.microsoft.com/office/drawing/2014/main" id="{8FB6043A-F652-CBB5-4660-89BAF6312F53}"/>
              </a:ext>
            </a:extLst>
          </p:cNvPr>
          <p:cNvSpPr txBox="1"/>
          <p:nvPr/>
        </p:nvSpPr>
        <p:spPr>
          <a:xfrm>
            <a:off x="390971" y="1072996"/>
            <a:ext cx="11265495" cy="2308324"/>
          </a:xfrm>
          <a:prstGeom prst="rect">
            <a:avLst/>
          </a:prstGeom>
          <a:noFill/>
        </p:spPr>
        <p:txBody>
          <a:bodyPr wrap="square">
            <a:spAutoFit/>
          </a:bodyPr>
          <a:lstStyle/>
          <a:p>
            <a:pPr marL="285750" indent="-285750">
              <a:buFont typeface="Arial" panose="020B0604020202020204" pitchFamily="34" charset="0"/>
              <a:buChar char="•"/>
            </a:pPr>
            <a:r>
              <a:rPr lang="en-US" dirty="0"/>
              <a:t>Operational in 1954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22 Spillbays with double leaf vertical lift gates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 Cranes (#6, #7) only initially, </a:t>
            </a:r>
          </a:p>
          <a:p>
            <a:r>
              <a:rPr lang="en-US" dirty="0"/>
              <a:t>	200 ton (400,000 </a:t>
            </a:r>
            <a:r>
              <a:rPr lang="en-US" dirty="0" err="1"/>
              <a:t>lbs</a:t>
            </a:r>
            <a:r>
              <a:rPr lang="en-US" dirty="0"/>
              <a:t>) capacity.  </a:t>
            </a:r>
          </a:p>
          <a:p>
            <a:r>
              <a:rPr lang="en-US" dirty="0"/>
              <a:t>	Routinely operated gates in split leaf</a:t>
            </a:r>
          </a:p>
          <a:p>
            <a:r>
              <a:rPr lang="en-US" dirty="0"/>
              <a:t> </a:t>
            </a:r>
          </a:p>
        </p:txBody>
      </p:sp>
      <p:pic>
        <p:nvPicPr>
          <p:cNvPr id="9" name="Picture 8">
            <a:extLst>
              <a:ext uri="{FF2B5EF4-FFF2-40B4-BE49-F238E27FC236}">
                <a16:creationId xmlns:a16="http://schemas.microsoft.com/office/drawing/2014/main" id="{82C29FD2-5B05-5537-6C0E-40C5C213C07E}"/>
              </a:ext>
            </a:extLst>
          </p:cNvPr>
          <p:cNvPicPr>
            <a:picLocks noChangeAspect="1"/>
          </p:cNvPicPr>
          <p:nvPr/>
        </p:nvPicPr>
        <p:blipFill rotWithShape="1">
          <a:blip r:embed="rId3"/>
          <a:srcRect t="27613" b="30882"/>
          <a:stretch/>
        </p:blipFill>
        <p:spPr>
          <a:xfrm>
            <a:off x="1156810" y="3436257"/>
            <a:ext cx="11009979" cy="3428209"/>
          </a:xfrm>
          <a:prstGeom prst="rect">
            <a:avLst/>
          </a:prstGeom>
        </p:spPr>
      </p:pic>
    </p:spTree>
    <p:extLst>
      <p:ext uri="{BB962C8B-B14F-4D97-AF65-F5344CB8AC3E}">
        <p14:creationId xmlns:p14="http://schemas.microsoft.com/office/powerpoint/2010/main" val="2606620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02EA3-729B-22C9-4148-48B1BADF1D4B}"/>
              </a:ext>
            </a:extLst>
          </p:cNvPr>
          <p:cNvPicPr>
            <a:picLocks noChangeAspect="1"/>
          </p:cNvPicPr>
          <p:nvPr/>
        </p:nvPicPr>
        <p:blipFill>
          <a:blip r:embed="rId2"/>
          <a:stretch>
            <a:fillRect/>
          </a:stretch>
        </p:blipFill>
        <p:spPr>
          <a:xfrm>
            <a:off x="1130390" y="100994"/>
            <a:ext cx="8082187" cy="2279350"/>
          </a:xfrm>
          <a:prstGeom prst="rect">
            <a:avLst/>
          </a:prstGeom>
        </p:spPr>
      </p:pic>
      <p:pic>
        <p:nvPicPr>
          <p:cNvPr id="3" name="Picture 2">
            <a:extLst>
              <a:ext uri="{FF2B5EF4-FFF2-40B4-BE49-F238E27FC236}">
                <a16:creationId xmlns:a16="http://schemas.microsoft.com/office/drawing/2014/main" id="{34FD2AE6-4A6E-1C00-4D64-2830B0DCFCFF}"/>
              </a:ext>
            </a:extLst>
          </p:cNvPr>
          <p:cNvPicPr>
            <a:picLocks noChangeAspect="1"/>
          </p:cNvPicPr>
          <p:nvPr/>
        </p:nvPicPr>
        <p:blipFill>
          <a:blip r:embed="rId3"/>
          <a:stretch>
            <a:fillRect/>
          </a:stretch>
        </p:blipFill>
        <p:spPr>
          <a:xfrm>
            <a:off x="7078790" y="4731658"/>
            <a:ext cx="5113210" cy="2123658"/>
          </a:xfrm>
          <a:prstGeom prst="rect">
            <a:avLst/>
          </a:prstGeom>
        </p:spPr>
      </p:pic>
      <p:pic>
        <p:nvPicPr>
          <p:cNvPr id="4" name="Picture 3">
            <a:extLst>
              <a:ext uri="{FF2B5EF4-FFF2-40B4-BE49-F238E27FC236}">
                <a16:creationId xmlns:a16="http://schemas.microsoft.com/office/drawing/2014/main" id="{A5FB49DB-D0D9-B05B-C58A-B338793F503B}"/>
              </a:ext>
            </a:extLst>
          </p:cNvPr>
          <p:cNvPicPr>
            <a:picLocks noChangeAspect="1"/>
          </p:cNvPicPr>
          <p:nvPr/>
        </p:nvPicPr>
        <p:blipFill>
          <a:blip r:embed="rId4"/>
          <a:stretch>
            <a:fillRect/>
          </a:stretch>
        </p:blipFill>
        <p:spPr>
          <a:xfrm>
            <a:off x="7078790" y="2364914"/>
            <a:ext cx="5113210" cy="2417543"/>
          </a:xfrm>
          <a:prstGeom prst="rect">
            <a:avLst/>
          </a:prstGeom>
        </p:spPr>
      </p:pic>
      <p:pic>
        <p:nvPicPr>
          <p:cNvPr id="5" name="Picture 4">
            <a:extLst>
              <a:ext uri="{FF2B5EF4-FFF2-40B4-BE49-F238E27FC236}">
                <a16:creationId xmlns:a16="http://schemas.microsoft.com/office/drawing/2014/main" id="{2C6B4434-D5B3-59EF-E424-F01BBEB95BCF}"/>
              </a:ext>
            </a:extLst>
          </p:cNvPr>
          <p:cNvPicPr>
            <a:picLocks noChangeAspect="1"/>
          </p:cNvPicPr>
          <p:nvPr/>
        </p:nvPicPr>
        <p:blipFill>
          <a:blip r:embed="rId5"/>
          <a:stretch>
            <a:fillRect/>
          </a:stretch>
        </p:blipFill>
        <p:spPr>
          <a:xfrm>
            <a:off x="0" y="2364914"/>
            <a:ext cx="7078790" cy="4146758"/>
          </a:xfrm>
          <a:prstGeom prst="rect">
            <a:avLst/>
          </a:prstGeom>
        </p:spPr>
      </p:pic>
    </p:spTree>
    <p:extLst>
      <p:ext uri="{BB962C8B-B14F-4D97-AF65-F5344CB8AC3E}">
        <p14:creationId xmlns:p14="http://schemas.microsoft.com/office/powerpoint/2010/main" val="1459992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B1232-DDA3-92C1-44D9-D33007CC318D}"/>
              </a:ext>
            </a:extLst>
          </p:cNvPr>
          <p:cNvPicPr>
            <a:picLocks noChangeAspect="1"/>
          </p:cNvPicPr>
          <p:nvPr/>
        </p:nvPicPr>
        <p:blipFill>
          <a:blip r:embed="rId2"/>
          <a:stretch>
            <a:fillRect/>
          </a:stretch>
        </p:blipFill>
        <p:spPr>
          <a:xfrm>
            <a:off x="0" y="2364914"/>
            <a:ext cx="7078790" cy="4146758"/>
          </a:xfrm>
          <a:prstGeom prst="rect">
            <a:avLst/>
          </a:prstGeom>
        </p:spPr>
      </p:pic>
      <p:sp>
        <p:nvSpPr>
          <p:cNvPr id="7" name="TextBox 6">
            <a:extLst>
              <a:ext uri="{FF2B5EF4-FFF2-40B4-BE49-F238E27FC236}">
                <a16:creationId xmlns:a16="http://schemas.microsoft.com/office/drawing/2014/main" id="{89451AEF-DEED-610D-CFD1-BD5AC861D9C0}"/>
              </a:ext>
            </a:extLst>
          </p:cNvPr>
          <p:cNvSpPr txBox="1"/>
          <p:nvPr/>
        </p:nvSpPr>
        <p:spPr>
          <a:xfrm>
            <a:off x="7078790" y="4782457"/>
            <a:ext cx="5113210" cy="21236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effectLst/>
                <a:latin typeface="+mn-lt"/>
                <a:ea typeface="+mn-ea"/>
                <a:cs typeface="+mn-cs"/>
              </a:rPr>
              <a:t>TDG was measured and observed for each of the red pinpoints spanning the Columbia River below McNary Dam and upstream of the I-82 bridge. Points 1 through 8 represent the TDG measurements taken at approximately 6-ft (2m) depths. The red star pin represents the correlation measurement with the Fixed Monitoring Station (FMS) MCPW, taken at approximately 19-ft depth. </a:t>
            </a: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solidFill>
                <a:schemeClr val="dk1"/>
              </a:solidFill>
              <a:effectLst/>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effectLst/>
                <a:latin typeface="+mn-lt"/>
                <a:ea typeface="+mn-ea"/>
                <a:cs typeface="+mn-cs"/>
              </a:rPr>
              <a:t>Instruments</a:t>
            </a:r>
            <a:r>
              <a:rPr lang="en-US" sz="1200" baseline="0" dirty="0">
                <a:solidFill>
                  <a:schemeClr val="dk1"/>
                </a:solidFill>
                <a:effectLst/>
                <a:latin typeface="+mn-lt"/>
                <a:ea typeface="+mn-ea"/>
                <a:cs typeface="+mn-cs"/>
              </a:rPr>
              <a:t> passed QA/QC post calibration tests on 5 June 2024.</a:t>
            </a:r>
            <a:endParaRPr lang="en-US" sz="1200" dirty="0">
              <a:solidFill>
                <a:schemeClr val="dk1"/>
              </a:solidFill>
              <a:effectLst/>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solidFill>
                <a:schemeClr val="dk1"/>
              </a:solidFill>
              <a:effectLst/>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effectLst/>
                <a:latin typeface="+mn-lt"/>
                <a:ea typeface="+mn-ea"/>
                <a:cs typeface="+mn-cs"/>
              </a:rPr>
              <a:t>Field Personnel: David Towsley,</a:t>
            </a:r>
            <a:r>
              <a:rPr lang="en-US" sz="1200" baseline="0" dirty="0">
                <a:solidFill>
                  <a:schemeClr val="dk1"/>
                </a:solidFill>
                <a:effectLst/>
                <a:latin typeface="+mn-lt"/>
                <a:ea typeface="+mn-ea"/>
                <a:cs typeface="+mn-cs"/>
              </a:rPr>
              <a:t> Mishael Umlor</a:t>
            </a:r>
            <a:endParaRPr lang="en-US" sz="1200" dirty="0">
              <a:solidFill>
                <a:schemeClr val="dk1"/>
              </a:solidFill>
              <a:effectLst/>
              <a:latin typeface="+mn-lt"/>
              <a:ea typeface="+mn-ea"/>
              <a:cs typeface="+mn-cs"/>
            </a:endParaRPr>
          </a:p>
          <a:p>
            <a:endParaRPr lang="en-US" sz="1200" dirty="0"/>
          </a:p>
        </p:txBody>
      </p:sp>
      <p:pic>
        <p:nvPicPr>
          <p:cNvPr id="8" name="Picture 7">
            <a:extLst>
              <a:ext uri="{FF2B5EF4-FFF2-40B4-BE49-F238E27FC236}">
                <a16:creationId xmlns:a16="http://schemas.microsoft.com/office/drawing/2014/main" id="{8D4D8EE5-A2A3-32B3-4E96-F7DAA45EF786}"/>
              </a:ext>
            </a:extLst>
          </p:cNvPr>
          <p:cNvPicPr>
            <a:picLocks noChangeAspect="1"/>
          </p:cNvPicPr>
          <p:nvPr/>
        </p:nvPicPr>
        <p:blipFill>
          <a:blip r:embed="rId3"/>
          <a:stretch>
            <a:fillRect/>
          </a:stretch>
        </p:blipFill>
        <p:spPr>
          <a:xfrm>
            <a:off x="7078790" y="2364914"/>
            <a:ext cx="5113210" cy="2417543"/>
          </a:xfrm>
          <a:prstGeom prst="rect">
            <a:avLst/>
          </a:prstGeom>
        </p:spPr>
      </p:pic>
      <p:pic>
        <p:nvPicPr>
          <p:cNvPr id="9" name="Picture 8">
            <a:extLst>
              <a:ext uri="{FF2B5EF4-FFF2-40B4-BE49-F238E27FC236}">
                <a16:creationId xmlns:a16="http://schemas.microsoft.com/office/drawing/2014/main" id="{5A90884C-7515-C764-F9FA-9124AEA29B4E}"/>
              </a:ext>
            </a:extLst>
          </p:cNvPr>
          <p:cNvPicPr>
            <a:picLocks noChangeAspect="1"/>
          </p:cNvPicPr>
          <p:nvPr/>
        </p:nvPicPr>
        <p:blipFill>
          <a:blip r:embed="rId4"/>
          <a:stretch>
            <a:fillRect/>
          </a:stretch>
        </p:blipFill>
        <p:spPr>
          <a:xfrm>
            <a:off x="1130389" y="148270"/>
            <a:ext cx="8082188" cy="2090361"/>
          </a:xfrm>
          <a:prstGeom prst="rect">
            <a:avLst/>
          </a:prstGeom>
        </p:spPr>
      </p:pic>
    </p:spTree>
    <p:extLst>
      <p:ext uri="{BB962C8B-B14F-4D97-AF65-F5344CB8AC3E}">
        <p14:creationId xmlns:p14="http://schemas.microsoft.com/office/powerpoint/2010/main" val="1733365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66C32-E7D3-7671-752B-8D27D8F907A1}"/>
              </a:ext>
            </a:extLst>
          </p:cNvPr>
          <p:cNvPicPr>
            <a:picLocks noChangeAspect="1"/>
          </p:cNvPicPr>
          <p:nvPr/>
        </p:nvPicPr>
        <p:blipFill>
          <a:blip r:embed="rId2"/>
          <a:stretch>
            <a:fillRect/>
          </a:stretch>
        </p:blipFill>
        <p:spPr>
          <a:xfrm>
            <a:off x="1132465" y="134814"/>
            <a:ext cx="7736109" cy="2161823"/>
          </a:xfrm>
          <a:prstGeom prst="rect">
            <a:avLst/>
          </a:prstGeom>
        </p:spPr>
      </p:pic>
      <p:pic>
        <p:nvPicPr>
          <p:cNvPr id="4" name="Picture 3">
            <a:extLst>
              <a:ext uri="{FF2B5EF4-FFF2-40B4-BE49-F238E27FC236}">
                <a16:creationId xmlns:a16="http://schemas.microsoft.com/office/drawing/2014/main" id="{73A103DC-D45A-8E85-DBFE-B8CDB5B38117}"/>
              </a:ext>
            </a:extLst>
          </p:cNvPr>
          <p:cNvPicPr>
            <a:picLocks noChangeAspect="1"/>
          </p:cNvPicPr>
          <p:nvPr/>
        </p:nvPicPr>
        <p:blipFill>
          <a:blip r:embed="rId3"/>
          <a:stretch>
            <a:fillRect/>
          </a:stretch>
        </p:blipFill>
        <p:spPr>
          <a:xfrm>
            <a:off x="7082970" y="2364914"/>
            <a:ext cx="5113210" cy="2417543"/>
          </a:xfrm>
          <a:prstGeom prst="rect">
            <a:avLst/>
          </a:prstGeom>
        </p:spPr>
      </p:pic>
      <p:pic>
        <p:nvPicPr>
          <p:cNvPr id="9" name="Picture 8">
            <a:extLst>
              <a:ext uri="{FF2B5EF4-FFF2-40B4-BE49-F238E27FC236}">
                <a16:creationId xmlns:a16="http://schemas.microsoft.com/office/drawing/2014/main" id="{D8F2BA79-1AE5-6617-AEC8-4899D7B3D7C6}"/>
              </a:ext>
            </a:extLst>
          </p:cNvPr>
          <p:cNvPicPr>
            <a:picLocks noChangeAspect="1"/>
          </p:cNvPicPr>
          <p:nvPr/>
        </p:nvPicPr>
        <p:blipFill rotWithShape="1">
          <a:blip r:embed="rId4"/>
          <a:srcRect r="11847"/>
          <a:stretch/>
        </p:blipFill>
        <p:spPr>
          <a:xfrm>
            <a:off x="-1" y="2364914"/>
            <a:ext cx="7082971" cy="4493087"/>
          </a:xfrm>
          <a:prstGeom prst="rect">
            <a:avLst/>
          </a:prstGeom>
        </p:spPr>
      </p:pic>
      <p:sp>
        <p:nvSpPr>
          <p:cNvPr id="11" name="TextBox 10">
            <a:extLst>
              <a:ext uri="{FF2B5EF4-FFF2-40B4-BE49-F238E27FC236}">
                <a16:creationId xmlns:a16="http://schemas.microsoft.com/office/drawing/2014/main" id="{D2A7CB57-D4FA-8169-C2BB-0FD31CB59ACF}"/>
              </a:ext>
            </a:extLst>
          </p:cNvPr>
          <p:cNvSpPr txBox="1"/>
          <p:nvPr/>
        </p:nvSpPr>
        <p:spPr>
          <a:xfrm>
            <a:off x="7237607" y="4850733"/>
            <a:ext cx="4803936" cy="193899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effectLst/>
                <a:latin typeface="+mn-lt"/>
                <a:ea typeface="+mn-ea"/>
                <a:cs typeface="+mn-cs"/>
              </a:rPr>
              <a:t>TDG was measured and observed for each of the red pinpoints spanning the Columbia River below McNary Dam and upstream of the I-82 bridge. Points 1 through 8 represent the TDG measurements taken at approximately 6-ft depths. The red star pin represents the correlation measurement with the Fixed Monitoring Station (FMS) MCPW, taken at approximately 20-ft depth. </a:t>
            </a: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solidFill>
                <a:schemeClr val="dk1"/>
              </a:solidFill>
              <a:effectLst/>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effectLst/>
                <a:latin typeface="+mn-lt"/>
                <a:ea typeface="+mn-ea"/>
                <a:cs typeface="+mn-cs"/>
              </a:rPr>
              <a:t>Instruments</a:t>
            </a:r>
            <a:r>
              <a:rPr lang="en-US" sz="1200" baseline="0" dirty="0">
                <a:solidFill>
                  <a:schemeClr val="dk1"/>
                </a:solidFill>
                <a:effectLst/>
                <a:latin typeface="+mn-lt"/>
                <a:ea typeface="+mn-ea"/>
                <a:cs typeface="+mn-cs"/>
              </a:rPr>
              <a:t> passed QA/QC post calibration tests on 17 APR 2024.</a:t>
            </a:r>
            <a:endParaRPr lang="en-US" sz="1200" dirty="0">
              <a:solidFill>
                <a:schemeClr val="dk1"/>
              </a:solidFill>
              <a:effectLst/>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solidFill>
                <a:schemeClr val="dk1"/>
              </a:solidFill>
              <a:effectLst/>
              <a:latin typeface="+mn-l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dk1"/>
                </a:solidFill>
                <a:effectLst/>
                <a:latin typeface="+mn-lt"/>
                <a:ea typeface="+mn-ea"/>
                <a:cs typeface="+mn-cs"/>
              </a:rPr>
              <a:t>Field Personnel: Mishael Umlor, David Towsley</a:t>
            </a:r>
          </a:p>
        </p:txBody>
      </p:sp>
    </p:spTree>
    <p:extLst>
      <p:ext uri="{BB962C8B-B14F-4D97-AF65-F5344CB8AC3E}">
        <p14:creationId xmlns:p14="http://schemas.microsoft.com/office/powerpoint/2010/main" val="775563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F79B5-BB95-5687-D4AA-CD8E7B134253}"/>
              </a:ext>
            </a:extLst>
          </p:cNvPr>
          <p:cNvSpPr txBox="1">
            <a:spLocks/>
          </p:cNvSpPr>
          <p:nvPr/>
        </p:nvSpPr>
        <p:spPr>
          <a:xfrm>
            <a:off x="1115888" y="282864"/>
            <a:ext cx="8980248"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t>modified spill operations</a:t>
            </a:r>
          </a:p>
        </p:txBody>
      </p:sp>
      <p:sp>
        <p:nvSpPr>
          <p:cNvPr id="4" name="TextBox 3">
            <a:extLst>
              <a:ext uri="{FF2B5EF4-FFF2-40B4-BE49-F238E27FC236}">
                <a16:creationId xmlns:a16="http://schemas.microsoft.com/office/drawing/2014/main" id="{A1EF7F6D-CC52-CF08-DE60-73CE917025EB}"/>
              </a:ext>
            </a:extLst>
          </p:cNvPr>
          <p:cNvSpPr txBox="1"/>
          <p:nvPr/>
        </p:nvSpPr>
        <p:spPr>
          <a:xfrm>
            <a:off x="300786" y="900873"/>
            <a:ext cx="11684386" cy="4478149"/>
          </a:xfrm>
          <a:prstGeom prst="rect">
            <a:avLst/>
          </a:prstGeom>
          <a:noFill/>
        </p:spPr>
        <p:txBody>
          <a:bodyPr wrap="square" rtlCol="0">
            <a:spAutoFit/>
          </a:bodyPr>
          <a:lstStyle/>
          <a:p>
            <a:endParaRPr lang="en-US" sz="1900" dirty="0"/>
          </a:p>
          <a:p>
            <a:pPr marL="0" marR="0">
              <a:spcBef>
                <a:spcPts val="0"/>
              </a:spcBef>
              <a:spcAft>
                <a:spcPts val="0"/>
              </a:spcAft>
            </a:pPr>
            <a:r>
              <a:rPr lang="en-US" sz="1900" dirty="0">
                <a:effectLst/>
                <a:latin typeface="+mj-lt"/>
                <a:ea typeface="Calibri" panose="020F0502020204030204" pitchFamily="34" charset="0"/>
                <a:cs typeface="Times New Roman" panose="02020603050405020304" pitchFamily="18" charset="0"/>
              </a:rPr>
              <a:t>Changes in the spill gate and hoist configuration and spill operations creates uncertainty for fish passage at McNary.</a:t>
            </a:r>
            <a:endParaRPr lang="en-US" sz="1900" dirty="0">
              <a:effectLst/>
              <a:latin typeface="+mj-lt"/>
              <a:ea typeface="Calibri" panose="020F0502020204030204" pitchFamily="34" charset="0"/>
            </a:endParaRPr>
          </a:p>
          <a:p>
            <a:pPr marL="0" marR="0">
              <a:spcBef>
                <a:spcPts val="0"/>
              </a:spcBef>
              <a:spcAft>
                <a:spcPts val="0"/>
              </a:spcAft>
            </a:pPr>
            <a:endParaRPr lang="en-US" sz="1900" dirty="0">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900" u="sng" dirty="0">
                <a:effectLst/>
                <a:latin typeface="+mj-lt"/>
                <a:ea typeface="Calibri" panose="020F0502020204030204" pitchFamily="34" charset="0"/>
                <a:cs typeface="Times New Roman" panose="02020603050405020304" pitchFamily="18" charset="0"/>
              </a:rPr>
              <a:t>Potential Fish Impacts Include</a:t>
            </a:r>
            <a:r>
              <a:rPr lang="en-US" sz="1900" dirty="0">
                <a:effectLst/>
                <a:latin typeface="+mj-lt"/>
                <a:ea typeface="Calibri" panose="020F0502020204030204" pitchFamily="34" charset="0"/>
                <a:cs typeface="Times New Roman" panose="02020603050405020304" pitchFamily="18" charset="0"/>
              </a:rPr>
              <a:t>:</a:t>
            </a:r>
          </a:p>
          <a:p>
            <a:pPr marL="0" marR="0">
              <a:spcBef>
                <a:spcPts val="0"/>
              </a:spcBef>
              <a:spcAft>
                <a:spcPts val="0"/>
              </a:spcAft>
            </a:pPr>
            <a:endParaRPr lang="en-US" sz="1900" dirty="0">
              <a:effectLst/>
              <a:latin typeface="+mj-lt"/>
              <a:ea typeface="Calibri" panose="020F050202020403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900" dirty="0">
                <a:effectLst/>
                <a:latin typeface="+mj-lt"/>
                <a:ea typeface="Calibri" panose="020F0502020204030204" pitchFamily="34" charset="0"/>
                <a:cs typeface="Times New Roman" panose="02020603050405020304" pitchFamily="18" charset="0"/>
              </a:rPr>
              <a:t>Altered forebay attraction (SPE and FGE) and tailrace egress conditions, which may cause;</a:t>
            </a:r>
          </a:p>
          <a:p>
            <a:pPr marL="1143000" marR="0" lvl="2" indent="-228600">
              <a:spcBef>
                <a:spcPts val="0"/>
              </a:spcBef>
              <a:spcAft>
                <a:spcPts val="0"/>
              </a:spcAft>
              <a:buFont typeface="Arial" panose="020B0604020202020204" pitchFamily="34" charset="0"/>
              <a:buChar char="•"/>
              <a:tabLst>
                <a:tab pos="1371600" algn="l"/>
              </a:tabLst>
            </a:pPr>
            <a:r>
              <a:rPr lang="en-US" sz="1900" dirty="0">
                <a:effectLst/>
                <a:latin typeface="+mj-lt"/>
                <a:ea typeface="Calibri" panose="020F0502020204030204" pitchFamily="34" charset="0"/>
                <a:cs typeface="Times New Roman" panose="02020603050405020304" pitchFamily="18" charset="0"/>
              </a:rPr>
              <a:t>Longer juvenile travel times in the forebay and tailrace</a:t>
            </a:r>
          </a:p>
          <a:p>
            <a:pPr marL="1143000" marR="0" lvl="2" indent="-228600">
              <a:spcBef>
                <a:spcPts val="0"/>
              </a:spcBef>
              <a:spcAft>
                <a:spcPts val="0"/>
              </a:spcAft>
              <a:buFont typeface="Arial" panose="020B0604020202020204" pitchFamily="34" charset="0"/>
              <a:buChar char="•"/>
              <a:tabLst>
                <a:tab pos="1371600" algn="l"/>
              </a:tabLst>
            </a:pPr>
            <a:r>
              <a:rPr lang="en-US" sz="1900" dirty="0">
                <a:effectLst/>
                <a:latin typeface="+mj-lt"/>
                <a:ea typeface="Calibri" panose="020F0502020204030204" pitchFamily="34" charset="0"/>
                <a:cs typeface="Times New Roman" panose="02020603050405020304" pitchFamily="18" charset="0"/>
              </a:rPr>
              <a:t>Reduced juvenile reach survival</a:t>
            </a:r>
          </a:p>
          <a:p>
            <a:pPr marL="1143000" marR="0" lvl="2" indent="-228600">
              <a:spcBef>
                <a:spcPts val="0"/>
              </a:spcBef>
              <a:spcAft>
                <a:spcPts val="0"/>
              </a:spcAft>
              <a:buFont typeface="Arial" panose="020B0604020202020204" pitchFamily="34" charset="0"/>
              <a:buChar char="•"/>
              <a:tabLst>
                <a:tab pos="1371600" algn="l"/>
              </a:tabLst>
            </a:pPr>
            <a:endParaRPr lang="en-US" sz="1900" dirty="0">
              <a:effectLst/>
              <a:latin typeface="+mj-l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900" dirty="0">
                <a:effectLst/>
                <a:latin typeface="+mj-lt"/>
                <a:ea typeface="Calibri" panose="020F0502020204030204" pitchFamily="34" charset="0"/>
                <a:cs typeface="Times New Roman" panose="02020603050405020304" pitchFamily="18" charset="0"/>
              </a:rPr>
              <a:t>Passage through split-leaf gate openings may cause physical injury</a:t>
            </a:r>
          </a:p>
          <a:p>
            <a:pPr marL="742950" marR="0" lvl="1" indent="-285750">
              <a:spcBef>
                <a:spcPts val="0"/>
              </a:spcBef>
              <a:spcAft>
                <a:spcPts val="0"/>
              </a:spcAft>
              <a:buFont typeface="Arial" panose="020B0604020202020204" pitchFamily="34" charset="0"/>
              <a:buChar char="•"/>
              <a:tabLst>
                <a:tab pos="914400" algn="l"/>
              </a:tabLst>
            </a:pPr>
            <a:endParaRPr lang="en-US" sz="1900" dirty="0">
              <a:effectLst/>
              <a:latin typeface="+mj-l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900" dirty="0">
                <a:effectLst/>
                <a:latin typeface="+mj-lt"/>
                <a:ea typeface="Calibri" panose="020F0502020204030204" pitchFamily="34" charset="0"/>
                <a:cs typeface="Times New Roman" panose="02020603050405020304" pitchFamily="18" charset="0"/>
              </a:rPr>
              <a:t>Estimated lower gas cap spill levels would produce increased PITPH</a:t>
            </a:r>
          </a:p>
          <a:p>
            <a:pPr marL="742950" marR="0" lvl="1" indent="-285750">
              <a:spcBef>
                <a:spcPts val="0"/>
              </a:spcBef>
              <a:spcAft>
                <a:spcPts val="0"/>
              </a:spcAft>
              <a:buFont typeface="Arial" panose="020B0604020202020204" pitchFamily="34" charset="0"/>
              <a:buChar char="•"/>
              <a:tabLst>
                <a:tab pos="914400" algn="l"/>
              </a:tabLst>
            </a:pPr>
            <a:endParaRPr lang="en-US" sz="1900" dirty="0">
              <a:effectLst/>
              <a:latin typeface="+mj-l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900" dirty="0">
                <a:effectLst/>
                <a:latin typeface="+mj-lt"/>
                <a:ea typeface="Calibri" panose="020F0502020204030204" pitchFamily="34" charset="0"/>
                <a:cs typeface="Times New Roman" panose="02020603050405020304" pitchFamily="18" charset="0"/>
              </a:rPr>
              <a:t>Poor tailrace flow conditions (eddy formation) may cause adult fish passage delays </a:t>
            </a:r>
          </a:p>
        </p:txBody>
      </p:sp>
      <p:sp>
        <p:nvSpPr>
          <p:cNvPr id="7" name="TextBox 6">
            <a:extLst>
              <a:ext uri="{FF2B5EF4-FFF2-40B4-BE49-F238E27FC236}">
                <a16:creationId xmlns:a16="http://schemas.microsoft.com/office/drawing/2014/main" id="{A9A3AC50-9C96-32F3-61AF-57EB6BD63D1C}"/>
              </a:ext>
            </a:extLst>
          </p:cNvPr>
          <p:cNvSpPr txBox="1"/>
          <p:nvPr/>
        </p:nvSpPr>
        <p:spPr>
          <a:xfrm>
            <a:off x="10129962" y="99983"/>
            <a:ext cx="1189749" cy="246221"/>
          </a:xfrm>
          <a:prstGeom prst="rect">
            <a:avLst/>
          </a:prstGeom>
          <a:noFill/>
        </p:spPr>
        <p:txBody>
          <a:bodyPr wrap="none" rtlCol="0">
            <a:spAutoFit/>
          </a:bodyPr>
          <a:lstStyle/>
          <a:p>
            <a:r>
              <a:rPr lang="en-US" sz="1000" dirty="0"/>
              <a:t>22 February 2024</a:t>
            </a:r>
          </a:p>
        </p:txBody>
      </p:sp>
    </p:spTree>
    <p:extLst>
      <p:ext uri="{BB962C8B-B14F-4D97-AF65-F5344CB8AC3E}">
        <p14:creationId xmlns:p14="http://schemas.microsoft.com/office/powerpoint/2010/main" val="574297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16ABCD-F26A-B07C-49B5-A3F60BF42F78}"/>
              </a:ext>
            </a:extLst>
          </p:cNvPr>
          <p:cNvSpPr txBox="1"/>
          <p:nvPr/>
        </p:nvSpPr>
        <p:spPr>
          <a:xfrm>
            <a:off x="2068286" y="1741715"/>
            <a:ext cx="7656286" cy="3164969"/>
          </a:xfrm>
          <a:prstGeom prst="rect">
            <a:avLst/>
          </a:prstGeom>
          <a:noFill/>
        </p:spPr>
        <p:txBody>
          <a:bodyPr wrap="square">
            <a:spAutoFit/>
          </a:bodyPr>
          <a:lstStyle/>
          <a:p>
            <a:pPr marL="342900" marR="0" lvl="0" indent="-342900">
              <a:spcBef>
                <a:spcPts val="0"/>
              </a:spcBef>
              <a:spcAft>
                <a:spcPts val="0"/>
              </a:spcAft>
              <a:buFont typeface="+mj-lt"/>
              <a:buAutoNum type="arabicPeriod"/>
            </a:pPr>
            <a:r>
              <a:rPr lang="en-US" dirty="0">
                <a:effectLst/>
                <a:latin typeface="Times New Roman" panose="02020603050405020304" pitchFamily="18" charset="0"/>
                <a:ea typeface="Times New Roman" panose="02020603050405020304" pitchFamily="18" charset="0"/>
              </a:rPr>
              <a:t>If lower flows are expected, spill gates 1 and 2 will remain in the downstream slot and opened to 4 stops (~7 </a:t>
            </a:r>
            <a:r>
              <a:rPr lang="en-US" dirty="0" err="1">
                <a:effectLst/>
                <a:latin typeface="Times New Roman" panose="02020603050405020304" pitchFamily="18" charset="0"/>
                <a:ea typeface="Times New Roman" panose="02020603050405020304" pitchFamily="18" charset="0"/>
              </a:rPr>
              <a:t>kcfs</a:t>
            </a:r>
            <a:r>
              <a:rPr lang="en-US" dirty="0">
                <a:effectLst/>
                <a:latin typeface="Times New Roman" panose="02020603050405020304" pitchFamily="18" charset="0"/>
                <a:ea typeface="Times New Roman" panose="02020603050405020304" pitchFamily="18" charset="0"/>
              </a:rPr>
              <a:t> spill) each and left in that position for the duration of the spill season based on the following hydrologic criteria:</a:t>
            </a:r>
          </a:p>
          <a:p>
            <a:pPr marL="521335" marR="0" indent="-229235">
              <a:spcBef>
                <a:spcPts val="195"/>
              </a:spcBef>
              <a:spcAft>
                <a:spcPts val="0"/>
              </a:spcAft>
            </a:pPr>
            <a:r>
              <a:rPr lang="en-US"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LcPeriod"/>
            </a:pPr>
            <a:r>
              <a:rPr lang="en-US" dirty="0">
                <a:effectLst/>
                <a:latin typeface="Times New Roman" panose="02020603050405020304" pitchFamily="18" charset="0"/>
                <a:ea typeface="Times New Roman" panose="02020603050405020304" pitchFamily="18" charset="0"/>
              </a:rPr>
              <a:t>The Dalles April-August ESP-10 water supply forecast volume from the NWRFC is less than 90 MAF </a:t>
            </a:r>
            <a:r>
              <a:rPr lang="en-US" b="1" dirty="0">
                <a:solidFill>
                  <a:srgbClr val="FF0000"/>
                </a:solidFill>
                <a:effectLst/>
                <a:latin typeface="Times New Roman" panose="02020603050405020304" pitchFamily="18" charset="0"/>
                <a:ea typeface="Times New Roman" panose="02020603050405020304" pitchFamily="18" charset="0"/>
              </a:rPr>
              <a:t>on 5 April</a:t>
            </a:r>
            <a:r>
              <a:rPr lang="en-US" dirty="0">
                <a:effectLst/>
                <a:latin typeface="Times New Roman" panose="02020603050405020304" pitchFamily="18" charset="0"/>
                <a:ea typeface="Times New Roman" panose="02020603050405020304" pitchFamily="18" charset="0"/>
              </a:rPr>
              <a:t>, and</a:t>
            </a:r>
          </a:p>
          <a:p>
            <a:pPr marL="742950" marR="0" lvl="1" indent="-285750">
              <a:spcBef>
                <a:spcPts val="0"/>
              </a:spcBef>
              <a:spcAft>
                <a:spcPts val="0"/>
              </a:spcAft>
              <a:buFont typeface="+mj-lt"/>
              <a:buAutoNum type="alphaLcPeriod"/>
            </a:pPr>
            <a:r>
              <a:rPr lang="en-US" dirty="0">
                <a:effectLst/>
                <a:latin typeface="Times New Roman" panose="02020603050405020304" pitchFamily="18" charset="0"/>
                <a:ea typeface="Times New Roman" panose="02020603050405020304" pitchFamily="18" charset="0"/>
              </a:rPr>
              <a:t>The STP forecast shows McNary inflows remaining below 350 </a:t>
            </a:r>
            <a:r>
              <a:rPr lang="en-US" dirty="0" err="1">
                <a:effectLst/>
                <a:latin typeface="Times New Roman" panose="02020603050405020304" pitchFamily="18" charset="0"/>
                <a:ea typeface="Times New Roman" panose="02020603050405020304" pitchFamily="18" charset="0"/>
              </a:rPr>
              <a:t>kcfs</a:t>
            </a:r>
            <a:r>
              <a:rPr lang="en-US" dirty="0">
                <a:effectLst/>
                <a:latin typeface="Times New Roman" panose="02020603050405020304" pitchFamily="18" charset="0"/>
                <a:ea typeface="Times New Roman" panose="02020603050405020304" pitchFamily="18" charset="0"/>
              </a:rPr>
              <a:t> through the spring freshet, and</a:t>
            </a:r>
          </a:p>
          <a:p>
            <a:pPr marL="742950" marR="0" lvl="1" indent="-285750">
              <a:spcBef>
                <a:spcPts val="0"/>
              </a:spcBef>
              <a:spcAft>
                <a:spcPts val="0"/>
              </a:spcAft>
              <a:buFont typeface="+mj-lt"/>
              <a:buAutoNum type="alphaLcPeriod"/>
            </a:pPr>
            <a:r>
              <a:rPr lang="en-US" dirty="0">
                <a:effectLst/>
                <a:latin typeface="Times New Roman" panose="02020603050405020304" pitchFamily="18" charset="0"/>
                <a:ea typeface="Times New Roman" panose="02020603050405020304" pitchFamily="18" charset="0"/>
              </a:rPr>
              <a:t>Internal Corps system Flood Risk Management (FRM) analyses conducted weekly indicate a high probability of McNary inflows remaining below 350 </a:t>
            </a:r>
            <a:r>
              <a:rPr lang="en-US" dirty="0" err="1">
                <a:effectLst/>
                <a:latin typeface="Times New Roman" panose="02020603050405020304" pitchFamily="18" charset="0"/>
                <a:ea typeface="Times New Roman" panose="02020603050405020304" pitchFamily="18" charset="0"/>
              </a:rPr>
              <a:t>kcfs</a:t>
            </a:r>
            <a:r>
              <a:rPr lang="en-US" dirty="0">
                <a:effectLst/>
                <a:latin typeface="Times New Roman" panose="02020603050405020304" pitchFamily="18" charset="0"/>
                <a:ea typeface="Times New Roman" panose="02020603050405020304" pitchFamily="18" charset="0"/>
              </a:rPr>
              <a:t> through the spring freshet.  </a:t>
            </a:r>
          </a:p>
        </p:txBody>
      </p:sp>
    </p:spTree>
    <p:extLst>
      <p:ext uri="{BB962C8B-B14F-4D97-AF65-F5344CB8AC3E}">
        <p14:creationId xmlns:p14="http://schemas.microsoft.com/office/powerpoint/2010/main" val="3379749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map&#10;&#10;Description automatically generated">
            <a:extLst>
              <a:ext uri="{FF2B5EF4-FFF2-40B4-BE49-F238E27FC236}">
                <a16:creationId xmlns:a16="http://schemas.microsoft.com/office/drawing/2014/main" id="{FD909A8C-2B60-E9C8-B8AB-F0FF14F31ACD}"/>
              </a:ext>
            </a:extLst>
          </p:cNvPr>
          <p:cNvPicPr>
            <a:picLocks noChangeAspect="1"/>
          </p:cNvPicPr>
          <p:nvPr/>
        </p:nvPicPr>
        <p:blipFill>
          <a:blip r:embed="rId2"/>
          <a:stretch>
            <a:fillRect/>
          </a:stretch>
        </p:blipFill>
        <p:spPr>
          <a:xfrm>
            <a:off x="0" y="90435"/>
            <a:ext cx="12192000" cy="6677129"/>
          </a:xfrm>
          <a:prstGeom prst="rect">
            <a:avLst/>
          </a:prstGeom>
        </p:spPr>
      </p:pic>
    </p:spTree>
    <p:extLst>
      <p:ext uri="{BB962C8B-B14F-4D97-AF65-F5344CB8AC3E}">
        <p14:creationId xmlns:p14="http://schemas.microsoft.com/office/powerpoint/2010/main" val="2965757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16D6A-70D4-6C8E-F9A7-C64F467C8661}"/>
              </a:ext>
            </a:extLst>
          </p:cNvPr>
          <p:cNvPicPr>
            <a:picLocks noChangeAspect="1"/>
          </p:cNvPicPr>
          <p:nvPr/>
        </p:nvPicPr>
        <p:blipFill>
          <a:blip r:embed="rId2"/>
          <a:stretch>
            <a:fillRect/>
          </a:stretch>
        </p:blipFill>
        <p:spPr>
          <a:xfrm>
            <a:off x="1351005" y="0"/>
            <a:ext cx="9489989" cy="6858000"/>
          </a:xfrm>
          <a:prstGeom prst="rect">
            <a:avLst/>
          </a:prstGeom>
        </p:spPr>
      </p:pic>
    </p:spTree>
    <p:extLst>
      <p:ext uri="{BB962C8B-B14F-4D97-AF65-F5344CB8AC3E}">
        <p14:creationId xmlns:p14="http://schemas.microsoft.com/office/powerpoint/2010/main" val="991608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FA14A0EE-DD0D-3F51-BCC9-1ED3DE2FE389}"/>
              </a:ext>
            </a:extLst>
          </p:cNvPr>
          <p:cNvPicPr>
            <a:picLocks noChangeAspect="1"/>
          </p:cNvPicPr>
          <p:nvPr/>
        </p:nvPicPr>
        <p:blipFill rotWithShape="1">
          <a:blip r:embed="rId2"/>
          <a:srcRect l="8087" r="10783"/>
          <a:stretch/>
        </p:blipFill>
        <p:spPr>
          <a:xfrm>
            <a:off x="4773432" y="0"/>
            <a:ext cx="7418568" cy="6858000"/>
          </a:xfrm>
          <a:prstGeom prst="rect">
            <a:avLst/>
          </a:prstGeom>
        </p:spPr>
      </p:pic>
      <p:pic>
        <p:nvPicPr>
          <p:cNvPr id="2" name="Picture 1">
            <a:extLst>
              <a:ext uri="{FF2B5EF4-FFF2-40B4-BE49-F238E27FC236}">
                <a16:creationId xmlns:a16="http://schemas.microsoft.com/office/drawing/2014/main" id="{C7167968-5EC2-AECA-FD6A-730308899E9E}"/>
              </a:ext>
            </a:extLst>
          </p:cNvPr>
          <p:cNvPicPr>
            <a:picLocks noChangeAspect="1"/>
          </p:cNvPicPr>
          <p:nvPr/>
        </p:nvPicPr>
        <p:blipFill>
          <a:blip r:embed="rId3"/>
          <a:stretch>
            <a:fillRect/>
          </a:stretch>
        </p:blipFill>
        <p:spPr>
          <a:xfrm>
            <a:off x="0" y="0"/>
            <a:ext cx="5138928" cy="6858000"/>
          </a:xfrm>
          <a:prstGeom prst="rect">
            <a:avLst/>
          </a:prstGeom>
        </p:spPr>
      </p:pic>
    </p:spTree>
    <p:extLst>
      <p:ext uri="{BB962C8B-B14F-4D97-AF65-F5344CB8AC3E}">
        <p14:creationId xmlns:p14="http://schemas.microsoft.com/office/powerpoint/2010/main" val="1191072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FA14A0EE-DD0D-3F51-BCC9-1ED3DE2FE389}"/>
              </a:ext>
            </a:extLst>
          </p:cNvPr>
          <p:cNvPicPr>
            <a:picLocks noChangeAspect="1"/>
          </p:cNvPicPr>
          <p:nvPr/>
        </p:nvPicPr>
        <p:blipFill rotWithShape="1">
          <a:blip r:embed="rId2"/>
          <a:srcRect l="8087" r="10783"/>
          <a:stretch/>
        </p:blipFill>
        <p:spPr>
          <a:xfrm>
            <a:off x="0" y="0"/>
            <a:ext cx="7418568" cy="6858000"/>
          </a:xfrm>
          <a:prstGeom prst="rect">
            <a:avLst/>
          </a:prstGeom>
        </p:spPr>
      </p:pic>
      <p:pic>
        <p:nvPicPr>
          <p:cNvPr id="5" name="Picture 4" descr="A group of people walking on a bridge&#10;&#10;Description automatically generated with low confidence">
            <a:extLst>
              <a:ext uri="{FF2B5EF4-FFF2-40B4-BE49-F238E27FC236}">
                <a16:creationId xmlns:a16="http://schemas.microsoft.com/office/drawing/2014/main" id="{CE515E85-D1C3-F8CE-2FD6-279E0B564044}"/>
              </a:ext>
            </a:extLst>
          </p:cNvPr>
          <p:cNvPicPr>
            <a:picLocks noChangeAspect="1"/>
          </p:cNvPicPr>
          <p:nvPr/>
        </p:nvPicPr>
        <p:blipFill>
          <a:blip r:embed="rId3"/>
          <a:stretch>
            <a:fillRect/>
          </a:stretch>
        </p:blipFill>
        <p:spPr>
          <a:xfrm>
            <a:off x="7048500" y="0"/>
            <a:ext cx="5143500" cy="6858000"/>
          </a:xfrm>
          <a:prstGeom prst="rect">
            <a:avLst/>
          </a:prstGeom>
        </p:spPr>
      </p:pic>
    </p:spTree>
    <p:extLst>
      <p:ext uri="{BB962C8B-B14F-4D97-AF65-F5344CB8AC3E}">
        <p14:creationId xmlns:p14="http://schemas.microsoft.com/office/powerpoint/2010/main" val="497460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rty&#10;&#10;Description automatically generated">
            <a:extLst>
              <a:ext uri="{FF2B5EF4-FFF2-40B4-BE49-F238E27FC236}">
                <a16:creationId xmlns:a16="http://schemas.microsoft.com/office/drawing/2014/main" id="{166D4ADB-CAC7-C23D-A318-4C412F0AF95D}"/>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93168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D18F09-CA88-44FB-80CC-8EEE4AE3693B}"/>
              </a:ext>
            </a:extLst>
          </p:cNvPr>
          <p:cNvSpPr txBox="1"/>
          <p:nvPr/>
        </p:nvSpPr>
        <p:spPr>
          <a:xfrm>
            <a:off x="151684" y="1053928"/>
            <a:ext cx="11342406" cy="4088876"/>
          </a:xfrm>
          <a:prstGeom prst="rect">
            <a:avLst/>
          </a:prstGeom>
          <a:noFill/>
        </p:spPr>
        <p:txBody>
          <a:bodyPr wrap="square">
            <a:spAutoFit/>
          </a:bodyPr>
          <a:lstStyle/>
          <a:p>
            <a:pPr marL="742950" lvl="1" indent="-285750">
              <a:lnSpc>
                <a:spcPct val="107000"/>
              </a:lnSpc>
              <a:spcAft>
                <a:spcPts val="600"/>
              </a:spcAft>
              <a:buFont typeface="Arial" panose="020B0604020202020204" pitchFamily="34" charset="0"/>
              <a:buChar char="•"/>
            </a:pPr>
            <a:r>
              <a:rPr lang="en-US" dirty="0">
                <a:effectLst/>
                <a:latin typeface="+mj-lt"/>
                <a:ea typeface="Calibri" panose="020F0502020204030204" pitchFamily="34" charset="0"/>
                <a:cs typeface="Times New Roman" panose="02020603050405020304" pitchFamily="18" charset="0"/>
              </a:rPr>
              <a:t>Overloaded by estimated 20% according to BDI tests in 2003/05- not counting for lifting beam or frictional losses. – Violation of American Society of Mechanical Engineers (ASME) and Engineer Manual (EM) 385.</a:t>
            </a:r>
          </a:p>
          <a:p>
            <a:pPr marL="742950" marR="0" lvl="1" indent="-285750">
              <a:lnSpc>
                <a:spcPct val="107000"/>
              </a:lnSpc>
              <a:spcBef>
                <a:spcPts val="0"/>
              </a:spcBef>
              <a:spcAft>
                <a:spcPts val="600"/>
              </a:spcAft>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G</a:t>
            </a:r>
            <a:r>
              <a:rPr lang="en-US" dirty="0">
                <a:effectLst/>
                <a:latin typeface="+mj-lt"/>
                <a:ea typeface="Calibri" panose="020F0502020204030204" pitchFamily="34" charset="0"/>
                <a:cs typeface="Times New Roman" panose="02020603050405020304" pitchFamily="18" charset="0"/>
              </a:rPr>
              <a:t>antry crane frames do not comply with current American Institute of Steel Construction (AISC) codes - Under breakdown torque simulations, the downstream legs fail.</a:t>
            </a:r>
          </a:p>
          <a:p>
            <a:pPr marL="742950" marR="0" lvl="1" indent="-285750">
              <a:lnSpc>
                <a:spcPct val="107000"/>
              </a:lnSpc>
              <a:spcBef>
                <a:spcPts val="0"/>
              </a:spcBef>
              <a:spcAft>
                <a:spcPts val="600"/>
              </a:spcAft>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T</a:t>
            </a:r>
            <a:r>
              <a:rPr lang="en-US" dirty="0">
                <a:effectLst/>
                <a:latin typeface="+mj-lt"/>
                <a:ea typeface="Calibri" panose="020F0502020204030204" pitchFamily="34" charset="0"/>
                <a:cs typeface="Times New Roman" panose="02020603050405020304" pitchFamily="18" charset="0"/>
              </a:rPr>
              <a:t>he electrical system is outdated. Asbestos. DC hoist controls at risk of failure. Obsolete component replacement is becoming more challenging.  </a:t>
            </a:r>
          </a:p>
          <a:p>
            <a:pPr marL="742950" marR="0" lvl="1" indent="-285750">
              <a:lnSpc>
                <a:spcPct val="107000"/>
              </a:lnSpc>
              <a:spcBef>
                <a:spcPts val="0"/>
              </a:spcBef>
              <a:spcAft>
                <a:spcPts val="600"/>
              </a:spcAft>
              <a:buFont typeface="Arial" panose="020B0604020202020204" pitchFamily="34" charset="0"/>
              <a:buChar char="•"/>
            </a:pPr>
            <a:r>
              <a:rPr lang="en-US" dirty="0">
                <a:effectLst/>
                <a:latin typeface="+mj-lt"/>
                <a:ea typeface="Calibri" panose="020F0502020204030204" pitchFamily="34" charset="0"/>
                <a:cs typeface="Times New Roman" panose="02020603050405020304" pitchFamily="18" charset="0"/>
              </a:rPr>
              <a:t>Frequently down for weeks or months at a time – most recently a gantry drive gearbox failure required bearings that are no longer readily available. </a:t>
            </a:r>
          </a:p>
          <a:p>
            <a:pPr marL="742950" marR="0" lvl="1" indent="-285750">
              <a:lnSpc>
                <a:spcPct val="107000"/>
              </a:lnSpc>
              <a:spcBef>
                <a:spcPts val="0"/>
              </a:spcBef>
              <a:spcAft>
                <a:spcPts val="600"/>
              </a:spcAft>
              <a:buFont typeface="Arial" panose="020B0604020202020204" pitchFamily="34" charset="0"/>
              <a:buChar char="•"/>
            </a:pPr>
            <a:r>
              <a:rPr lang="en-US" dirty="0">
                <a:effectLst/>
                <a:latin typeface="+mj-lt"/>
                <a:ea typeface="Calibri" panose="020F0502020204030204" pitchFamily="34" charset="0"/>
                <a:cs typeface="Times New Roman" panose="02020603050405020304" pitchFamily="18" charset="0"/>
              </a:rPr>
              <a:t>Recently had a main hoist gearbox replacement to address severe vibration issues, with mixed results.</a:t>
            </a:r>
          </a:p>
          <a:p>
            <a:pPr marL="742950" marR="0" lvl="1" indent="-285750">
              <a:lnSpc>
                <a:spcPct val="107000"/>
              </a:lnSpc>
              <a:spcBef>
                <a:spcPts val="0"/>
              </a:spcBef>
              <a:spcAft>
                <a:spcPts val="600"/>
              </a:spcAft>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January 2023, Cranes 6 &amp; 7 were limited to two engineered lifts (250 tons) per year.</a:t>
            </a:r>
          </a:p>
          <a:p>
            <a:pPr marL="1200150" lvl="2" indent="-285750">
              <a:lnSpc>
                <a:spcPct val="107000"/>
              </a:lnSpc>
              <a:spcAft>
                <a:spcPts val="600"/>
              </a:spcAft>
              <a:buFont typeface="Arial" panose="020B0604020202020204" pitchFamily="34" charset="0"/>
              <a:buChar char="•"/>
            </a:pPr>
            <a:r>
              <a:rPr lang="en-US" dirty="0">
                <a:effectLst/>
                <a:latin typeface="+mj-lt"/>
                <a:ea typeface="Calibri" panose="020F0502020204030204" pitchFamily="34" charset="0"/>
                <a:cs typeface="Times New Roman" panose="02020603050405020304" pitchFamily="18" charset="0"/>
              </a:rPr>
              <a:t>Lifts that do not overload crane capacity are not limited  </a:t>
            </a:r>
          </a:p>
        </p:txBody>
      </p:sp>
      <p:sp>
        <p:nvSpPr>
          <p:cNvPr id="7" name="Title 2">
            <a:extLst>
              <a:ext uri="{FF2B5EF4-FFF2-40B4-BE49-F238E27FC236}">
                <a16:creationId xmlns:a16="http://schemas.microsoft.com/office/drawing/2014/main" id="{E823D517-9C02-9A20-936B-17F4B822F545}"/>
              </a:ext>
            </a:extLst>
          </p:cNvPr>
          <p:cNvSpPr txBox="1">
            <a:spLocks/>
          </p:cNvSpPr>
          <p:nvPr/>
        </p:nvSpPr>
        <p:spPr>
          <a:xfrm>
            <a:off x="1042372" y="257171"/>
            <a:ext cx="10386814"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err="1">
                <a:latin typeface="+mj-lt"/>
              </a:rPr>
              <a:t>McnARY</a:t>
            </a:r>
            <a:r>
              <a:rPr lang="en-US" dirty="0">
                <a:latin typeface="+mj-lt"/>
              </a:rPr>
              <a:t> cranes 6 &amp; 7</a:t>
            </a:r>
          </a:p>
        </p:txBody>
      </p:sp>
      <p:pic>
        <p:nvPicPr>
          <p:cNvPr id="8" name="Picture 7">
            <a:extLst>
              <a:ext uri="{FF2B5EF4-FFF2-40B4-BE49-F238E27FC236}">
                <a16:creationId xmlns:a16="http://schemas.microsoft.com/office/drawing/2014/main" id="{D570EA88-F527-6C9B-33D8-CEDCD4439413}"/>
              </a:ext>
            </a:extLst>
          </p:cNvPr>
          <p:cNvPicPr>
            <a:picLocks noChangeAspect="1"/>
          </p:cNvPicPr>
          <p:nvPr/>
        </p:nvPicPr>
        <p:blipFill>
          <a:blip r:embed="rId2"/>
          <a:stretch>
            <a:fillRect/>
          </a:stretch>
        </p:blipFill>
        <p:spPr>
          <a:xfrm>
            <a:off x="9726166" y="4392541"/>
            <a:ext cx="2331521" cy="2361745"/>
          </a:xfrm>
          <a:prstGeom prst="rect">
            <a:avLst/>
          </a:prstGeom>
        </p:spPr>
      </p:pic>
    </p:spTree>
    <p:extLst>
      <p:ext uri="{BB962C8B-B14F-4D97-AF65-F5344CB8AC3E}">
        <p14:creationId xmlns:p14="http://schemas.microsoft.com/office/powerpoint/2010/main" val="4202141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46991-F20E-F02E-51EC-73B585BBB733}"/>
              </a:ext>
            </a:extLst>
          </p:cNvPr>
          <p:cNvPicPr>
            <a:picLocks noChangeAspect="1"/>
          </p:cNvPicPr>
          <p:nvPr/>
        </p:nvPicPr>
        <p:blipFill rotWithShape="1">
          <a:blip r:embed="rId2"/>
          <a:srcRect l="15410" t="11429" r="26852" b="7936"/>
          <a:stretch/>
        </p:blipFill>
        <p:spPr>
          <a:xfrm>
            <a:off x="2300514" y="783771"/>
            <a:ext cx="6335486" cy="5529944"/>
          </a:xfrm>
          <a:prstGeom prst="rect">
            <a:avLst/>
          </a:prstGeom>
        </p:spPr>
      </p:pic>
    </p:spTree>
    <p:extLst>
      <p:ext uri="{BB962C8B-B14F-4D97-AF65-F5344CB8AC3E}">
        <p14:creationId xmlns:p14="http://schemas.microsoft.com/office/powerpoint/2010/main" val="3947159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1817EE8-91CD-F535-173A-3EE6D09382AC}"/>
              </a:ext>
            </a:extLst>
          </p:cNvPr>
          <p:cNvGrpSpPr/>
          <p:nvPr/>
        </p:nvGrpSpPr>
        <p:grpSpPr>
          <a:xfrm>
            <a:off x="0" y="1587355"/>
            <a:ext cx="12192000" cy="4452548"/>
            <a:chOff x="0" y="1587355"/>
            <a:chExt cx="12192000" cy="4452548"/>
          </a:xfrm>
        </p:grpSpPr>
        <p:pic>
          <p:nvPicPr>
            <p:cNvPr id="2" name="Picture 1">
              <a:extLst>
                <a:ext uri="{FF2B5EF4-FFF2-40B4-BE49-F238E27FC236}">
                  <a16:creationId xmlns:a16="http://schemas.microsoft.com/office/drawing/2014/main" id="{5E7FD671-9F47-3901-ECDB-402A403EF7C8}"/>
                </a:ext>
              </a:extLst>
            </p:cNvPr>
            <p:cNvPicPr>
              <a:picLocks noChangeAspect="1"/>
            </p:cNvPicPr>
            <p:nvPr/>
          </p:nvPicPr>
          <p:blipFill>
            <a:blip r:embed="rId2"/>
            <a:stretch>
              <a:fillRect/>
            </a:stretch>
          </p:blipFill>
          <p:spPr>
            <a:xfrm>
              <a:off x="0" y="1587355"/>
              <a:ext cx="12192000" cy="4452548"/>
            </a:xfrm>
            <a:prstGeom prst="rect">
              <a:avLst/>
            </a:prstGeom>
          </p:spPr>
        </p:pic>
        <p:sp>
          <p:nvSpPr>
            <p:cNvPr id="3" name="TextBox 2">
              <a:extLst>
                <a:ext uri="{FF2B5EF4-FFF2-40B4-BE49-F238E27FC236}">
                  <a16:creationId xmlns:a16="http://schemas.microsoft.com/office/drawing/2014/main" id="{57D91CC7-50BB-F6ED-260A-BC94BDD7E03A}"/>
                </a:ext>
              </a:extLst>
            </p:cNvPr>
            <p:cNvSpPr txBox="1"/>
            <p:nvPr/>
          </p:nvSpPr>
          <p:spPr>
            <a:xfrm>
              <a:off x="9456058" y="1748972"/>
              <a:ext cx="1667444" cy="276999"/>
            </a:xfrm>
            <a:prstGeom prst="rect">
              <a:avLst/>
            </a:prstGeom>
            <a:noFill/>
          </p:spPr>
          <p:txBody>
            <a:bodyPr wrap="none" rtlCol="0">
              <a:spAutoFit/>
            </a:bodyPr>
            <a:lstStyle/>
            <a:p>
              <a:r>
                <a:rPr lang="en-US" sz="1200" dirty="0"/>
                <a:t>Fish barge operations</a:t>
              </a:r>
            </a:p>
          </p:txBody>
        </p:sp>
        <p:sp>
          <p:nvSpPr>
            <p:cNvPr id="4" name="TextBox 3">
              <a:extLst>
                <a:ext uri="{FF2B5EF4-FFF2-40B4-BE49-F238E27FC236}">
                  <a16:creationId xmlns:a16="http://schemas.microsoft.com/office/drawing/2014/main" id="{A4C93700-8ACF-BD9D-2824-F76865E4E4C7}"/>
                </a:ext>
              </a:extLst>
            </p:cNvPr>
            <p:cNvSpPr txBox="1"/>
            <p:nvPr/>
          </p:nvSpPr>
          <p:spPr>
            <a:xfrm>
              <a:off x="2024743" y="2119086"/>
              <a:ext cx="1667444" cy="276999"/>
            </a:xfrm>
            <a:prstGeom prst="rect">
              <a:avLst/>
            </a:prstGeom>
            <a:noFill/>
          </p:spPr>
          <p:txBody>
            <a:bodyPr wrap="none" rtlCol="0">
              <a:spAutoFit/>
            </a:bodyPr>
            <a:lstStyle/>
            <a:p>
              <a:r>
                <a:rPr lang="en-US" sz="1200" dirty="0"/>
                <a:t>Fish barge operations</a:t>
              </a:r>
            </a:p>
          </p:txBody>
        </p:sp>
        <p:cxnSp>
          <p:nvCxnSpPr>
            <p:cNvPr id="6" name="Straight Arrow Connector 5">
              <a:extLst>
                <a:ext uri="{FF2B5EF4-FFF2-40B4-BE49-F238E27FC236}">
                  <a16:creationId xmlns:a16="http://schemas.microsoft.com/office/drawing/2014/main" id="{D8645455-5A10-632B-F01E-397437333CC3}"/>
                </a:ext>
              </a:extLst>
            </p:cNvPr>
            <p:cNvCxnSpPr/>
            <p:nvPr/>
          </p:nvCxnSpPr>
          <p:spPr>
            <a:xfrm flipH="1">
              <a:off x="10065657" y="2119086"/>
              <a:ext cx="72572" cy="377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CFDDCC6-6869-F5E8-53D6-236B4E7B8C12}"/>
                </a:ext>
              </a:extLst>
            </p:cNvPr>
            <p:cNvCxnSpPr>
              <a:cxnSpLocks/>
            </p:cNvCxnSpPr>
            <p:nvPr/>
          </p:nvCxnSpPr>
          <p:spPr>
            <a:xfrm>
              <a:off x="10827657" y="2119086"/>
              <a:ext cx="0" cy="841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B277FEC-529F-1D40-043F-9B5F1A43EBAA}"/>
                </a:ext>
              </a:extLst>
            </p:cNvPr>
            <p:cNvCxnSpPr/>
            <p:nvPr/>
          </p:nvCxnSpPr>
          <p:spPr>
            <a:xfrm>
              <a:off x="10972800" y="2119086"/>
              <a:ext cx="566057" cy="1309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39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F382988-1A05-D339-1894-9DF8860721CA}"/>
              </a:ext>
            </a:extLst>
          </p:cNvPr>
          <p:cNvGrpSpPr/>
          <p:nvPr/>
        </p:nvGrpSpPr>
        <p:grpSpPr>
          <a:xfrm>
            <a:off x="0" y="1214886"/>
            <a:ext cx="12192000" cy="4428227"/>
            <a:chOff x="0" y="1214886"/>
            <a:chExt cx="12192000" cy="4428227"/>
          </a:xfrm>
        </p:grpSpPr>
        <p:pic>
          <p:nvPicPr>
            <p:cNvPr id="2" name="Picture 1">
              <a:extLst>
                <a:ext uri="{FF2B5EF4-FFF2-40B4-BE49-F238E27FC236}">
                  <a16:creationId xmlns:a16="http://schemas.microsoft.com/office/drawing/2014/main" id="{320424EA-C98F-EB5F-8E5C-40F2C6F0DDFC}"/>
                </a:ext>
              </a:extLst>
            </p:cNvPr>
            <p:cNvPicPr>
              <a:picLocks noChangeAspect="1"/>
            </p:cNvPicPr>
            <p:nvPr/>
          </p:nvPicPr>
          <p:blipFill>
            <a:blip r:embed="rId2"/>
            <a:stretch>
              <a:fillRect/>
            </a:stretch>
          </p:blipFill>
          <p:spPr>
            <a:xfrm>
              <a:off x="0" y="1214886"/>
              <a:ext cx="12192000" cy="4428227"/>
            </a:xfrm>
            <a:prstGeom prst="rect">
              <a:avLst/>
            </a:prstGeom>
          </p:spPr>
        </p:pic>
        <p:sp>
          <p:nvSpPr>
            <p:cNvPr id="4" name="TextBox 3">
              <a:extLst>
                <a:ext uri="{FF2B5EF4-FFF2-40B4-BE49-F238E27FC236}">
                  <a16:creationId xmlns:a16="http://schemas.microsoft.com/office/drawing/2014/main" id="{9195955B-461E-F0E1-2704-44033070E4B7}"/>
                </a:ext>
              </a:extLst>
            </p:cNvPr>
            <p:cNvSpPr txBox="1"/>
            <p:nvPr/>
          </p:nvSpPr>
          <p:spPr>
            <a:xfrm>
              <a:off x="9746342" y="1299029"/>
              <a:ext cx="1667444" cy="276999"/>
            </a:xfrm>
            <a:prstGeom prst="rect">
              <a:avLst/>
            </a:prstGeom>
            <a:noFill/>
          </p:spPr>
          <p:txBody>
            <a:bodyPr wrap="none" rtlCol="0">
              <a:spAutoFit/>
            </a:bodyPr>
            <a:lstStyle/>
            <a:p>
              <a:r>
                <a:rPr lang="en-US" sz="1200" dirty="0"/>
                <a:t>Fish barge operations</a:t>
              </a:r>
            </a:p>
          </p:txBody>
        </p:sp>
        <p:cxnSp>
          <p:nvCxnSpPr>
            <p:cNvPr id="5" name="Straight Arrow Connector 4">
              <a:extLst>
                <a:ext uri="{FF2B5EF4-FFF2-40B4-BE49-F238E27FC236}">
                  <a16:creationId xmlns:a16="http://schemas.microsoft.com/office/drawing/2014/main" id="{7E6EAD31-F6A5-CA30-4413-B1D459901DF6}"/>
                </a:ext>
              </a:extLst>
            </p:cNvPr>
            <p:cNvCxnSpPr>
              <a:cxnSpLocks/>
            </p:cNvCxnSpPr>
            <p:nvPr/>
          </p:nvCxnSpPr>
          <p:spPr>
            <a:xfrm>
              <a:off x="10080171" y="1576028"/>
              <a:ext cx="0" cy="543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0B6A065-F578-B923-14D8-C6C5CA97119C}"/>
                </a:ext>
              </a:extLst>
            </p:cNvPr>
            <p:cNvCxnSpPr>
              <a:cxnSpLocks/>
            </p:cNvCxnSpPr>
            <p:nvPr/>
          </p:nvCxnSpPr>
          <p:spPr>
            <a:xfrm>
              <a:off x="10842171" y="1669143"/>
              <a:ext cx="0" cy="863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51B4E10-FDD4-E37B-53E2-B60E325F8D4F}"/>
                </a:ext>
              </a:extLst>
            </p:cNvPr>
            <p:cNvCxnSpPr>
              <a:cxnSpLocks/>
            </p:cNvCxnSpPr>
            <p:nvPr/>
          </p:nvCxnSpPr>
          <p:spPr>
            <a:xfrm>
              <a:off x="10987314" y="1669143"/>
              <a:ext cx="522515" cy="1285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7860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D4786D-2649-878F-5128-337CCC57B7E5}"/>
              </a:ext>
            </a:extLst>
          </p:cNvPr>
          <p:cNvSpPr txBox="1"/>
          <p:nvPr/>
        </p:nvSpPr>
        <p:spPr>
          <a:xfrm>
            <a:off x="247825" y="835896"/>
            <a:ext cx="11773257" cy="6047809"/>
          </a:xfrm>
          <a:prstGeom prst="rect">
            <a:avLst/>
          </a:prstGeom>
          <a:noFill/>
        </p:spPr>
        <p:txBody>
          <a:bodyPr wrap="square">
            <a:spAutoFit/>
          </a:bodyPr>
          <a:lstStyle/>
          <a:p>
            <a:pPr marL="285750" indent="-285750">
              <a:spcAft>
                <a:spcPts val="300"/>
              </a:spcAft>
              <a:buFont typeface="Arial" panose="020B0604020202020204" pitchFamily="34" charset="0"/>
              <a:buChar char="•"/>
            </a:pPr>
            <a:r>
              <a:rPr lang="en-US" dirty="0"/>
              <a:t>1976, 16 </a:t>
            </a:r>
            <a:r>
              <a:rPr lang="en-US" dirty="0" err="1"/>
              <a:t>Ederer</a:t>
            </a:r>
            <a:r>
              <a:rPr lang="en-US" dirty="0"/>
              <a:t> hoists added, 175 tons (350,000 </a:t>
            </a:r>
            <a:r>
              <a:rPr lang="en-US" dirty="0" err="1"/>
              <a:t>lbs</a:t>
            </a:r>
            <a:r>
              <a:rPr lang="en-US" dirty="0"/>
              <a:t>) capacity</a:t>
            </a:r>
          </a:p>
          <a:p>
            <a:pPr>
              <a:spcAft>
                <a:spcPts val="300"/>
              </a:spcAft>
            </a:pPr>
            <a:r>
              <a:rPr lang="en-US" dirty="0"/>
              <a:t>	Flow deflectors added</a:t>
            </a:r>
          </a:p>
          <a:p>
            <a:pPr>
              <a:spcAft>
                <a:spcPts val="300"/>
              </a:spcAft>
            </a:pPr>
            <a:r>
              <a:rPr lang="en-US" dirty="0"/>
              <a:t>	Spillway predominately operated as full gates </a:t>
            </a:r>
          </a:p>
          <a:p>
            <a:pPr marL="285750" indent="-285750">
              <a:spcAft>
                <a:spcPts val="300"/>
              </a:spcAft>
              <a:buFont typeface="Arial" panose="020B0604020202020204" pitchFamily="34" charset="0"/>
              <a:buChar char="•"/>
            </a:pPr>
            <a:r>
              <a:rPr lang="en-US" dirty="0"/>
              <a:t>2002/2003, Four Transco hoists added. </a:t>
            </a:r>
          </a:p>
          <a:p>
            <a:pPr>
              <a:spcAft>
                <a:spcPts val="300"/>
              </a:spcAft>
            </a:pPr>
            <a:r>
              <a:rPr lang="en-US" dirty="0"/>
              <a:t>	350,000 </a:t>
            </a:r>
            <a:r>
              <a:rPr lang="en-US" dirty="0" err="1"/>
              <a:t>lbs</a:t>
            </a:r>
            <a:r>
              <a:rPr lang="en-US" dirty="0"/>
              <a:t> capacity</a:t>
            </a:r>
          </a:p>
          <a:p>
            <a:pPr marL="285750" indent="-285750">
              <a:spcAft>
                <a:spcPts val="300"/>
              </a:spcAft>
              <a:buFont typeface="Arial" panose="020B0604020202020204" pitchFamily="34" charset="0"/>
              <a:buChar char="•"/>
            </a:pPr>
            <a:r>
              <a:rPr lang="en-US" dirty="0"/>
              <a:t>2002, Failure of hoist gearbox coupler </a:t>
            </a:r>
          </a:p>
          <a:p>
            <a:pPr marL="285750" indent="-285750">
              <a:spcAft>
                <a:spcPts val="300"/>
              </a:spcAft>
              <a:buFont typeface="Arial" panose="020B0604020202020204" pitchFamily="34" charset="0"/>
              <a:buChar char="•"/>
            </a:pPr>
            <a:r>
              <a:rPr lang="en-US" dirty="0"/>
              <a:t>2003-2005, Testing indicated all hoists were overloaded, 13 were  &gt; 125% overloaded </a:t>
            </a:r>
          </a:p>
          <a:p>
            <a:pPr>
              <a:spcAft>
                <a:spcPts val="300"/>
              </a:spcAft>
            </a:pPr>
            <a:r>
              <a:rPr lang="en-US" dirty="0"/>
              <a:t>	Up to 480,000 </a:t>
            </a:r>
            <a:r>
              <a:rPr lang="en-US" dirty="0" err="1"/>
              <a:t>lbs</a:t>
            </a:r>
            <a:r>
              <a:rPr lang="en-US" dirty="0"/>
              <a:t> of load.  Did not include sheave friction.  </a:t>
            </a:r>
          </a:p>
          <a:p>
            <a:pPr marL="285750" indent="-285750">
              <a:spcAft>
                <a:spcPts val="300"/>
              </a:spcAft>
              <a:buFont typeface="Arial" panose="020B0604020202020204" pitchFamily="34" charset="0"/>
              <a:buChar char="•"/>
            </a:pPr>
            <a:r>
              <a:rPr lang="en-US" dirty="0"/>
              <a:t>2004-2009, Rehab of some gates wheel bearings, guide slots, guide shoes, replaced seals</a:t>
            </a:r>
          </a:p>
          <a:p>
            <a:pPr>
              <a:spcAft>
                <a:spcPts val="300"/>
              </a:spcAft>
            </a:pPr>
            <a:r>
              <a:rPr lang="en-US" dirty="0"/>
              <a:t>	Minor improvement only </a:t>
            </a:r>
          </a:p>
          <a:p>
            <a:pPr marL="285750" indent="-285750">
              <a:spcAft>
                <a:spcPts val="300"/>
              </a:spcAft>
              <a:buFont typeface="Arial" panose="020B0604020202020204" pitchFamily="34" charset="0"/>
              <a:buChar char="•"/>
            </a:pPr>
            <a:r>
              <a:rPr lang="en-US" dirty="0"/>
              <a:t>2007, Hoist replacement project initiated</a:t>
            </a:r>
          </a:p>
          <a:p>
            <a:pPr marL="285750" indent="-285750">
              <a:spcAft>
                <a:spcPts val="300"/>
              </a:spcAft>
              <a:buFont typeface="Arial" panose="020B0604020202020204" pitchFamily="34" charset="0"/>
              <a:buChar char="•"/>
            </a:pPr>
            <a:r>
              <a:rPr lang="en-US" dirty="0"/>
              <a:t>2020, Work restriction while hoists were under load implemented to reduce risk to health and human safety</a:t>
            </a:r>
          </a:p>
          <a:p>
            <a:pPr marL="285750" indent="-285750">
              <a:spcAft>
                <a:spcPts val="300"/>
              </a:spcAft>
              <a:buFont typeface="Arial" panose="020B0604020202020204" pitchFamily="34" charset="0"/>
              <a:buChar char="•"/>
            </a:pPr>
            <a:r>
              <a:rPr lang="en-US" dirty="0"/>
              <a:t>2021, Load cell data collected on four hoists for prototype hoist project showed overload condition</a:t>
            </a:r>
          </a:p>
          <a:p>
            <a:pPr marL="285750" indent="-285750">
              <a:spcAft>
                <a:spcPts val="300"/>
              </a:spcAft>
              <a:buFont typeface="Arial" panose="020B0604020202020204" pitchFamily="34" charset="0"/>
              <a:buChar char="•"/>
            </a:pPr>
            <a:r>
              <a:rPr lang="en-US" dirty="0"/>
              <a:t>2022, Hoist #6 failed, gears showed severe pitting due to material fatigue from high contact stresses, </a:t>
            </a:r>
          </a:p>
          <a:p>
            <a:pPr>
              <a:spcAft>
                <a:spcPts val="300"/>
              </a:spcAft>
            </a:pPr>
            <a:r>
              <a:rPr lang="en-US" dirty="0"/>
              <a:t>	replaced with hoist from bay #16.  Bay #16 RTS after about three month outage.</a:t>
            </a:r>
          </a:p>
          <a:p>
            <a:pPr>
              <a:spcAft>
                <a:spcPts val="300"/>
              </a:spcAft>
            </a:pPr>
            <a:r>
              <a:rPr lang="en-US" dirty="0"/>
              <a:t>	Hoist #15 OOS for one week for repairs</a:t>
            </a:r>
          </a:p>
          <a:p>
            <a:pPr>
              <a:spcAft>
                <a:spcPts val="300"/>
              </a:spcAft>
            </a:pPr>
            <a:r>
              <a:rPr lang="en-US" dirty="0"/>
              <a:t>	Hoist #20 taken OOS for repairs</a:t>
            </a:r>
          </a:p>
          <a:p>
            <a:pPr>
              <a:spcAft>
                <a:spcPts val="300"/>
              </a:spcAft>
            </a:pPr>
            <a:r>
              <a:rPr lang="en-US" dirty="0"/>
              <a:t>	Hoist #21 gearbox coupler failed and brakes failed during closure causing gate to fall on sill </a:t>
            </a:r>
          </a:p>
          <a:p>
            <a:pPr marL="285750" indent="-285750">
              <a:spcAft>
                <a:spcPts val="300"/>
              </a:spcAft>
              <a:buFont typeface="Arial" panose="020B0604020202020204" pitchFamily="34" charset="0"/>
              <a:buChar char="•"/>
            </a:pPr>
            <a:r>
              <a:rPr lang="en-US" dirty="0"/>
              <a:t>October 2023, Hoist operations were limited to either no (13) or two (7) overload lifts per year </a:t>
            </a:r>
          </a:p>
        </p:txBody>
      </p:sp>
      <p:sp>
        <p:nvSpPr>
          <p:cNvPr id="8" name="Title 2">
            <a:extLst>
              <a:ext uri="{FF2B5EF4-FFF2-40B4-BE49-F238E27FC236}">
                <a16:creationId xmlns:a16="http://schemas.microsoft.com/office/drawing/2014/main" id="{4E1C8433-935B-8B07-A483-9354F9C3AF1A}"/>
              </a:ext>
            </a:extLst>
          </p:cNvPr>
          <p:cNvSpPr>
            <a:spLocks noGrp="1"/>
          </p:cNvSpPr>
          <p:nvPr>
            <p:ph type="title"/>
          </p:nvPr>
        </p:nvSpPr>
        <p:spPr>
          <a:xfrm>
            <a:off x="1102192" y="128981"/>
            <a:ext cx="10386814" cy="832920"/>
          </a:xfrm>
        </p:spPr>
        <p:txBody>
          <a:bodyPr/>
          <a:lstStyle/>
          <a:p>
            <a:r>
              <a:rPr lang="en-US" dirty="0" err="1"/>
              <a:t>McnARY</a:t>
            </a:r>
            <a:r>
              <a:rPr lang="en-US" dirty="0"/>
              <a:t> hoists</a:t>
            </a:r>
          </a:p>
        </p:txBody>
      </p:sp>
      <p:pic>
        <p:nvPicPr>
          <p:cNvPr id="14" name="Picture 13">
            <a:extLst>
              <a:ext uri="{FF2B5EF4-FFF2-40B4-BE49-F238E27FC236}">
                <a16:creationId xmlns:a16="http://schemas.microsoft.com/office/drawing/2014/main" id="{0CF6B5CE-C929-3342-5C45-E718B8E0F862}"/>
              </a:ext>
            </a:extLst>
          </p:cNvPr>
          <p:cNvPicPr>
            <a:picLocks noChangeAspect="1"/>
          </p:cNvPicPr>
          <p:nvPr/>
        </p:nvPicPr>
        <p:blipFill>
          <a:blip r:embed="rId2"/>
          <a:stretch>
            <a:fillRect/>
          </a:stretch>
        </p:blipFill>
        <p:spPr>
          <a:xfrm>
            <a:off x="8258537" y="105246"/>
            <a:ext cx="3428654" cy="2571491"/>
          </a:xfrm>
          <a:prstGeom prst="rect">
            <a:avLst/>
          </a:prstGeom>
        </p:spPr>
      </p:pic>
    </p:spTree>
    <p:extLst>
      <p:ext uri="{BB962C8B-B14F-4D97-AF65-F5344CB8AC3E}">
        <p14:creationId xmlns:p14="http://schemas.microsoft.com/office/powerpoint/2010/main" val="248494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E084F-728E-2D7F-17DB-3924BD2D62C0}"/>
              </a:ext>
            </a:extLst>
          </p:cNvPr>
          <p:cNvPicPr>
            <a:picLocks noChangeAspect="1"/>
          </p:cNvPicPr>
          <p:nvPr/>
        </p:nvPicPr>
        <p:blipFill>
          <a:blip r:embed="rId3"/>
          <a:stretch>
            <a:fillRect/>
          </a:stretch>
        </p:blipFill>
        <p:spPr>
          <a:xfrm rot="10800000">
            <a:off x="6096000" y="1437647"/>
            <a:ext cx="5798482" cy="4330853"/>
          </a:xfrm>
          <a:prstGeom prst="rect">
            <a:avLst/>
          </a:prstGeom>
        </p:spPr>
      </p:pic>
      <p:sp>
        <p:nvSpPr>
          <p:cNvPr id="8" name="TextBox 7">
            <a:extLst>
              <a:ext uri="{FF2B5EF4-FFF2-40B4-BE49-F238E27FC236}">
                <a16:creationId xmlns:a16="http://schemas.microsoft.com/office/drawing/2014/main" id="{F06AD5F7-74A9-92F6-2C20-6619DBAD614A}"/>
              </a:ext>
            </a:extLst>
          </p:cNvPr>
          <p:cNvSpPr txBox="1"/>
          <p:nvPr/>
        </p:nvSpPr>
        <p:spPr>
          <a:xfrm>
            <a:off x="427290" y="5896598"/>
            <a:ext cx="2480166" cy="369332"/>
          </a:xfrm>
          <a:prstGeom prst="rect">
            <a:avLst/>
          </a:prstGeom>
          <a:noFill/>
        </p:spPr>
        <p:txBody>
          <a:bodyPr wrap="none" rtlCol="0">
            <a:spAutoFit/>
          </a:bodyPr>
          <a:lstStyle/>
          <a:p>
            <a:r>
              <a:rPr lang="en-US" dirty="0"/>
              <a:t>Pitted north drum gear</a:t>
            </a:r>
          </a:p>
        </p:txBody>
      </p:sp>
      <p:pic>
        <p:nvPicPr>
          <p:cNvPr id="3" name="Picture 2">
            <a:extLst>
              <a:ext uri="{FF2B5EF4-FFF2-40B4-BE49-F238E27FC236}">
                <a16:creationId xmlns:a16="http://schemas.microsoft.com/office/drawing/2014/main" id="{BFA27411-8373-AFFF-B4DA-E6073A433DBD}"/>
              </a:ext>
            </a:extLst>
          </p:cNvPr>
          <p:cNvPicPr>
            <a:picLocks noChangeAspect="1"/>
          </p:cNvPicPr>
          <p:nvPr/>
        </p:nvPicPr>
        <p:blipFill>
          <a:blip r:embed="rId4"/>
          <a:stretch>
            <a:fillRect/>
          </a:stretch>
        </p:blipFill>
        <p:spPr>
          <a:xfrm>
            <a:off x="162039" y="1437647"/>
            <a:ext cx="5798482" cy="4348862"/>
          </a:xfrm>
          <a:prstGeom prst="rect">
            <a:avLst/>
          </a:prstGeom>
        </p:spPr>
      </p:pic>
      <p:sp>
        <p:nvSpPr>
          <p:cNvPr id="9" name="TextBox 8">
            <a:extLst>
              <a:ext uri="{FF2B5EF4-FFF2-40B4-BE49-F238E27FC236}">
                <a16:creationId xmlns:a16="http://schemas.microsoft.com/office/drawing/2014/main" id="{65322C40-633C-E49A-F3E7-E8B477423C95}"/>
              </a:ext>
            </a:extLst>
          </p:cNvPr>
          <p:cNvSpPr txBox="1"/>
          <p:nvPr/>
        </p:nvSpPr>
        <p:spPr>
          <a:xfrm>
            <a:off x="6231481" y="5790796"/>
            <a:ext cx="1505540" cy="369332"/>
          </a:xfrm>
          <a:prstGeom prst="rect">
            <a:avLst/>
          </a:prstGeom>
          <a:noFill/>
        </p:spPr>
        <p:txBody>
          <a:bodyPr wrap="none" rtlCol="0">
            <a:spAutoFit/>
          </a:bodyPr>
          <a:lstStyle/>
          <a:p>
            <a:r>
              <a:rPr lang="en-US" dirty="0"/>
              <a:t>Unworn gear</a:t>
            </a:r>
          </a:p>
        </p:txBody>
      </p:sp>
      <p:sp>
        <p:nvSpPr>
          <p:cNvPr id="12" name="Title 2">
            <a:extLst>
              <a:ext uri="{FF2B5EF4-FFF2-40B4-BE49-F238E27FC236}">
                <a16:creationId xmlns:a16="http://schemas.microsoft.com/office/drawing/2014/main" id="{D1C43B7E-6A4D-0C86-6015-034D1726CC62}"/>
              </a:ext>
            </a:extLst>
          </p:cNvPr>
          <p:cNvSpPr txBox="1">
            <a:spLocks/>
          </p:cNvSpPr>
          <p:nvPr/>
        </p:nvSpPr>
        <p:spPr>
          <a:xfrm>
            <a:off x="1102192" y="252350"/>
            <a:ext cx="10386814"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err="1"/>
              <a:t>McnARY</a:t>
            </a:r>
            <a:r>
              <a:rPr lang="en-US" dirty="0"/>
              <a:t> hoists</a:t>
            </a:r>
          </a:p>
        </p:txBody>
      </p:sp>
    </p:spTree>
    <p:extLst>
      <p:ext uri="{BB962C8B-B14F-4D97-AF65-F5344CB8AC3E}">
        <p14:creationId xmlns:p14="http://schemas.microsoft.com/office/powerpoint/2010/main" val="1903065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12AA6-4495-B643-EA00-E7E3F6BBC516}"/>
              </a:ext>
            </a:extLst>
          </p:cNvPr>
          <p:cNvPicPr>
            <a:picLocks noChangeAspect="1"/>
          </p:cNvPicPr>
          <p:nvPr/>
        </p:nvPicPr>
        <p:blipFill>
          <a:blip r:embed="rId2"/>
          <a:stretch>
            <a:fillRect/>
          </a:stretch>
        </p:blipFill>
        <p:spPr>
          <a:xfrm>
            <a:off x="697190" y="1491055"/>
            <a:ext cx="5189341" cy="3875889"/>
          </a:xfrm>
          <a:prstGeom prst="rect">
            <a:avLst/>
          </a:prstGeom>
        </p:spPr>
      </p:pic>
      <p:pic>
        <p:nvPicPr>
          <p:cNvPr id="5" name="Picture 4">
            <a:extLst>
              <a:ext uri="{FF2B5EF4-FFF2-40B4-BE49-F238E27FC236}">
                <a16:creationId xmlns:a16="http://schemas.microsoft.com/office/drawing/2014/main" id="{2A928A5F-C471-7E69-B8E9-EA1EC5F17F72}"/>
              </a:ext>
            </a:extLst>
          </p:cNvPr>
          <p:cNvPicPr>
            <a:picLocks noChangeAspect="1"/>
          </p:cNvPicPr>
          <p:nvPr/>
        </p:nvPicPr>
        <p:blipFill>
          <a:blip r:embed="rId3"/>
          <a:stretch>
            <a:fillRect/>
          </a:stretch>
        </p:blipFill>
        <p:spPr>
          <a:xfrm>
            <a:off x="6141772" y="1491054"/>
            <a:ext cx="5189341" cy="3875889"/>
          </a:xfrm>
          <a:prstGeom prst="rect">
            <a:avLst/>
          </a:prstGeom>
        </p:spPr>
      </p:pic>
      <p:sp>
        <p:nvSpPr>
          <p:cNvPr id="6" name="TextBox 5">
            <a:extLst>
              <a:ext uri="{FF2B5EF4-FFF2-40B4-BE49-F238E27FC236}">
                <a16:creationId xmlns:a16="http://schemas.microsoft.com/office/drawing/2014/main" id="{C82DAC6C-5E3D-6892-03F4-647F31FA9517}"/>
              </a:ext>
            </a:extLst>
          </p:cNvPr>
          <p:cNvSpPr txBox="1"/>
          <p:nvPr/>
        </p:nvSpPr>
        <p:spPr>
          <a:xfrm>
            <a:off x="697190" y="5373722"/>
            <a:ext cx="2980303" cy="369332"/>
          </a:xfrm>
          <a:prstGeom prst="rect">
            <a:avLst/>
          </a:prstGeom>
          <a:noFill/>
        </p:spPr>
        <p:txBody>
          <a:bodyPr wrap="none" rtlCol="0">
            <a:spAutoFit/>
          </a:bodyPr>
          <a:lstStyle/>
          <a:p>
            <a:r>
              <a:rPr lang="en-US" dirty="0"/>
              <a:t>Pitting on south pinion gear</a:t>
            </a:r>
          </a:p>
        </p:txBody>
      </p:sp>
      <p:sp>
        <p:nvSpPr>
          <p:cNvPr id="7" name="TextBox 6">
            <a:extLst>
              <a:ext uri="{FF2B5EF4-FFF2-40B4-BE49-F238E27FC236}">
                <a16:creationId xmlns:a16="http://schemas.microsoft.com/office/drawing/2014/main" id="{2FDBCC45-2769-C721-1669-07C94CB02296}"/>
              </a:ext>
            </a:extLst>
          </p:cNvPr>
          <p:cNvSpPr txBox="1"/>
          <p:nvPr/>
        </p:nvSpPr>
        <p:spPr>
          <a:xfrm>
            <a:off x="6141772" y="5373722"/>
            <a:ext cx="2249334" cy="369332"/>
          </a:xfrm>
          <a:prstGeom prst="rect">
            <a:avLst/>
          </a:prstGeom>
          <a:noFill/>
        </p:spPr>
        <p:txBody>
          <a:bodyPr wrap="none" rtlCol="0">
            <a:spAutoFit/>
          </a:bodyPr>
          <a:lstStyle/>
          <a:p>
            <a:r>
              <a:rPr lang="en-US" dirty="0"/>
              <a:t>Unworn pinion gear</a:t>
            </a:r>
          </a:p>
        </p:txBody>
      </p:sp>
      <p:sp>
        <p:nvSpPr>
          <p:cNvPr id="8" name="Title 2">
            <a:extLst>
              <a:ext uri="{FF2B5EF4-FFF2-40B4-BE49-F238E27FC236}">
                <a16:creationId xmlns:a16="http://schemas.microsoft.com/office/drawing/2014/main" id="{F06ED84E-10CD-65FB-6C63-3749E5810239}"/>
              </a:ext>
            </a:extLst>
          </p:cNvPr>
          <p:cNvSpPr txBox="1">
            <a:spLocks/>
          </p:cNvSpPr>
          <p:nvPr/>
        </p:nvSpPr>
        <p:spPr>
          <a:xfrm>
            <a:off x="1102192" y="266865"/>
            <a:ext cx="10386814"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err="1"/>
              <a:t>McnARY</a:t>
            </a:r>
            <a:r>
              <a:rPr lang="en-US" dirty="0"/>
              <a:t> hoists</a:t>
            </a:r>
          </a:p>
        </p:txBody>
      </p:sp>
    </p:spTree>
    <p:extLst>
      <p:ext uri="{BB962C8B-B14F-4D97-AF65-F5344CB8AC3E}">
        <p14:creationId xmlns:p14="http://schemas.microsoft.com/office/powerpoint/2010/main" val="2538975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50D64-2038-CE6D-DDE3-DA56C01B3DD4}"/>
              </a:ext>
            </a:extLst>
          </p:cNvPr>
          <p:cNvSpPr txBox="1"/>
          <p:nvPr/>
        </p:nvSpPr>
        <p:spPr>
          <a:xfrm>
            <a:off x="342939" y="788704"/>
            <a:ext cx="9869284" cy="2585323"/>
          </a:xfrm>
          <a:prstGeom prst="rect">
            <a:avLst/>
          </a:prstGeom>
          <a:noFill/>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2022, Testing of lifting eyes showed deterioration and overload of design capacity</a:t>
            </a:r>
          </a:p>
          <a:p>
            <a:r>
              <a:rPr lang="en-US" dirty="0"/>
              <a:t>	Gate girders; several were close to failure for normal operations, and many did not</a:t>
            </a:r>
          </a:p>
          <a:p>
            <a:r>
              <a:rPr lang="en-US" dirty="0"/>
              <a:t>	meet criteria for emergency operation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2023, Spillbay #16 closed to repair cracks in dogs and dog mounting points</a:t>
            </a:r>
          </a:p>
          <a:p>
            <a:r>
              <a:rPr lang="en-US" dirty="0"/>
              <a:t>	Bays #1, #3, #21 taken OOS to repairs dogs.  Other bays to follow over the next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Result of structural analysis is that all 22 (+2 spares) spill gates should be replaced</a:t>
            </a:r>
          </a:p>
        </p:txBody>
      </p:sp>
      <p:pic>
        <p:nvPicPr>
          <p:cNvPr id="7" name="Picture 6">
            <a:extLst>
              <a:ext uri="{FF2B5EF4-FFF2-40B4-BE49-F238E27FC236}">
                <a16:creationId xmlns:a16="http://schemas.microsoft.com/office/drawing/2014/main" id="{759915E7-12C8-8BF0-4411-CE6BA141B209}"/>
              </a:ext>
            </a:extLst>
          </p:cNvPr>
          <p:cNvPicPr>
            <a:picLocks noChangeAspect="1"/>
          </p:cNvPicPr>
          <p:nvPr/>
        </p:nvPicPr>
        <p:blipFill>
          <a:blip r:embed="rId2"/>
          <a:stretch>
            <a:fillRect/>
          </a:stretch>
        </p:blipFill>
        <p:spPr>
          <a:xfrm>
            <a:off x="5189135" y="3871457"/>
            <a:ext cx="3347169" cy="2516529"/>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738305F5-0471-5D3E-4E46-ABC825648F47}"/>
              </a:ext>
            </a:extLst>
          </p:cNvPr>
          <p:cNvPicPr>
            <a:picLocks noChangeAspect="1"/>
          </p:cNvPicPr>
          <p:nvPr/>
        </p:nvPicPr>
        <p:blipFill rotWithShape="1">
          <a:blip r:embed="rId3"/>
          <a:srcRect t="4085" b="19791"/>
          <a:stretch/>
        </p:blipFill>
        <p:spPr>
          <a:xfrm>
            <a:off x="8780632" y="3481947"/>
            <a:ext cx="3206312" cy="3254375"/>
          </a:xfrm>
          <a:prstGeom prst="rect">
            <a:avLst/>
          </a:prstGeom>
          <a:ln w="38100">
            <a:solidFill>
              <a:schemeClr val="accent1"/>
            </a:solidFill>
          </a:ln>
        </p:spPr>
      </p:pic>
      <p:sp>
        <p:nvSpPr>
          <p:cNvPr id="9" name="Title 2">
            <a:extLst>
              <a:ext uri="{FF2B5EF4-FFF2-40B4-BE49-F238E27FC236}">
                <a16:creationId xmlns:a16="http://schemas.microsoft.com/office/drawing/2014/main" id="{1E047AE8-46C5-DECD-A5AC-370169649973}"/>
              </a:ext>
            </a:extLst>
          </p:cNvPr>
          <p:cNvSpPr txBox="1">
            <a:spLocks/>
          </p:cNvSpPr>
          <p:nvPr/>
        </p:nvSpPr>
        <p:spPr>
          <a:xfrm>
            <a:off x="1102192" y="288636"/>
            <a:ext cx="10386814" cy="832920"/>
          </a:xfrm>
          <a:prstGeom prst="rect">
            <a:avLst/>
          </a:prstGeom>
        </p:spPr>
        <p:txBody>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err="1"/>
              <a:t>McnARY</a:t>
            </a:r>
            <a:r>
              <a:rPr lang="en-US" dirty="0"/>
              <a:t> spill gates</a:t>
            </a:r>
          </a:p>
        </p:txBody>
      </p:sp>
    </p:spTree>
    <p:extLst>
      <p:ext uri="{BB962C8B-B14F-4D97-AF65-F5344CB8AC3E}">
        <p14:creationId xmlns:p14="http://schemas.microsoft.com/office/powerpoint/2010/main" val="2389751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19D192-DF9C-B7B9-C64E-6EDAEB17A527}"/>
              </a:ext>
            </a:extLst>
          </p:cNvPr>
          <p:cNvSpPr>
            <a:spLocks noGrp="1"/>
          </p:cNvSpPr>
          <p:nvPr>
            <p:ph type="title"/>
          </p:nvPr>
        </p:nvSpPr>
        <p:spPr>
          <a:xfrm>
            <a:off x="1001072" y="284351"/>
            <a:ext cx="10386814" cy="832920"/>
          </a:xfrm>
        </p:spPr>
        <p:txBody>
          <a:bodyPr/>
          <a:lstStyle/>
          <a:p>
            <a:r>
              <a:rPr kumimoji="0" lang="en-US"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mCnary spillway upgrade status</a:t>
            </a:r>
            <a:br>
              <a:rPr kumimoji="0" lang="en-US" sz="40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br>
            <a:r>
              <a:rPr kumimoji="0" lang="en-US" sz="20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scope of spillway upgrades</a:t>
            </a:r>
            <a:endParaRPr lang="en-US" dirty="0"/>
          </a:p>
        </p:txBody>
      </p:sp>
      <p:sp>
        <p:nvSpPr>
          <p:cNvPr id="6" name="Content Placeholder 1">
            <a:extLst>
              <a:ext uri="{FF2B5EF4-FFF2-40B4-BE49-F238E27FC236}">
                <a16:creationId xmlns:a16="http://schemas.microsoft.com/office/drawing/2014/main" id="{0CDFFE4C-300A-3C5A-154F-08C1957A4EDA}"/>
              </a:ext>
            </a:extLst>
          </p:cNvPr>
          <p:cNvSpPr>
            <a:spLocks noGrp="1"/>
          </p:cNvSpPr>
          <p:nvPr>
            <p:ph sz="quarter" idx="10"/>
          </p:nvPr>
        </p:nvSpPr>
        <p:spPr>
          <a:xfrm>
            <a:off x="266700" y="1257300"/>
            <a:ext cx="7460065" cy="5600700"/>
          </a:xfrm>
        </p:spPr>
        <p:txBody>
          <a:bodyPr/>
          <a:lstStyle/>
          <a:p>
            <a:pPr>
              <a:spcAft>
                <a:spcPts val="1200"/>
              </a:spcAft>
            </a:pPr>
            <a:r>
              <a:rPr lang="en-US" sz="1600" u="sng" dirty="0">
                <a:latin typeface="+mj-lt"/>
              </a:rPr>
              <a:t>Spillway Gate Dogging Mechanism Repairs (NREX):</a:t>
            </a:r>
          </a:p>
          <a:p>
            <a:pPr marL="342900" indent="-342900">
              <a:spcAft>
                <a:spcPts val="1200"/>
              </a:spcAft>
              <a:buFont typeface="Arial" panose="020B0604020202020204" pitchFamily="34" charset="0"/>
              <a:buChar char="•"/>
            </a:pPr>
            <a:r>
              <a:rPr lang="en-US" sz="1600" dirty="0">
                <a:latin typeface="+mj-lt"/>
              </a:rPr>
              <a:t>Repair and restore dogging mechanisms to allow safe dogging of gates.</a:t>
            </a:r>
            <a:endParaRPr lang="en-US" sz="600" dirty="0">
              <a:latin typeface="+mj-lt"/>
            </a:endParaRPr>
          </a:p>
          <a:p>
            <a:pPr>
              <a:spcAft>
                <a:spcPts val="1200"/>
              </a:spcAft>
            </a:pPr>
            <a:r>
              <a:rPr lang="en-US" sz="1600" u="sng" dirty="0">
                <a:latin typeface="+mj-lt"/>
              </a:rPr>
              <a:t>Replace Spillway Cranes 6 &amp; 7 (BPA Joint Capital):</a:t>
            </a:r>
          </a:p>
          <a:p>
            <a:pPr marL="342900" indent="-342900">
              <a:spcAft>
                <a:spcPts val="1200"/>
              </a:spcAft>
              <a:buFont typeface="Arial" panose="020B0604020202020204" pitchFamily="34" charset="0"/>
              <a:buChar char="•"/>
            </a:pPr>
            <a:r>
              <a:rPr lang="en-US" sz="1600" dirty="0">
                <a:effectLst/>
                <a:latin typeface="+mj-lt"/>
                <a:ea typeface="Calibri" panose="020F0502020204030204" pitchFamily="34" charset="0"/>
                <a:cs typeface="Times New Roman" panose="02020603050405020304" pitchFamily="18" charset="0"/>
              </a:rPr>
              <a:t>Replace spillway gantry cranes with uprated (350 ton) cranes (</a:t>
            </a:r>
            <a:r>
              <a:rPr lang="en-US" sz="1600" b="1" dirty="0">
                <a:solidFill>
                  <a:srgbClr val="FF0000"/>
                </a:solidFill>
                <a:effectLst/>
                <a:latin typeface="+mj-lt"/>
                <a:ea typeface="Calibri" panose="020F0502020204030204" pitchFamily="34" charset="0"/>
                <a:cs typeface="Times New Roman" panose="02020603050405020304" pitchFamily="18" charset="0"/>
              </a:rPr>
              <a:t>PRIORITY</a:t>
            </a:r>
            <a:r>
              <a:rPr lang="en-US" sz="1600" dirty="0">
                <a:effectLst/>
                <a:latin typeface="+mj-lt"/>
                <a:ea typeface="Calibri" panose="020F0502020204030204" pitchFamily="34" charset="0"/>
                <a:cs typeface="Times New Roman" panose="02020603050405020304" pitchFamily="18" charset="0"/>
              </a:rPr>
              <a:t>)</a:t>
            </a:r>
          </a:p>
          <a:p>
            <a:pPr marL="342900" indent="-342900">
              <a:spcAft>
                <a:spcPts val="1200"/>
              </a:spcAft>
              <a:buFont typeface="Arial" panose="020B0604020202020204" pitchFamily="34" charset="0"/>
              <a:buChar char="•"/>
            </a:pPr>
            <a:r>
              <a:rPr lang="en-US" sz="1600" dirty="0">
                <a:latin typeface="+mj-lt"/>
                <a:cs typeface="Times New Roman" panose="02020603050405020304" pitchFamily="18" charset="0"/>
              </a:rPr>
              <a:t>Replace spillway gate lifting beams with uprated lifting beams</a:t>
            </a:r>
            <a:endParaRPr lang="en-US" sz="600" dirty="0">
              <a:latin typeface="+mj-lt"/>
            </a:endParaRPr>
          </a:p>
          <a:p>
            <a:pPr>
              <a:spcAft>
                <a:spcPts val="1200"/>
              </a:spcAft>
            </a:pPr>
            <a:r>
              <a:rPr lang="en-US" sz="1600" u="sng" dirty="0">
                <a:latin typeface="+mj-lt"/>
              </a:rPr>
              <a:t>Gate Hoist Replacements (BPA Joint Capital):</a:t>
            </a:r>
          </a:p>
          <a:p>
            <a:pPr marL="342900" indent="-342900">
              <a:spcAft>
                <a:spcPts val="1200"/>
              </a:spcAft>
              <a:buFont typeface="Arial" panose="020B0604020202020204" pitchFamily="34" charset="0"/>
              <a:buChar char="•"/>
            </a:pPr>
            <a:r>
              <a:rPr lang="en-US" sz="1600" dirty="0">
                <a:effectLst/>
                <a:latin typeface="+mj-lt"/>
                <a:ea typeface="Calibri" panose="020F0502020204030204" pitchFamily="34" charset="0"/>
                <a:cs typeface="Times New Roman" panose="02020603050405020304" pitchFamily="18" charset="0"/>
              </a:rPr>
              <a:t>Replace all 20 gate hoists (</a:t>
            </a:r>
            <a:r>
              <a:rPr lang="en-US" sz="1600" b="1" dirty="0">
                <a:solidFill>
                  <a:srgbClr val="FF0000"/>
                </a:solidFill>
                <a:effectLst/>
                <a:latin typeface="+mj-lt"/>
                <a:ea typeface="Calibri" panose="020F0502020204030204" pitchFamily="34" charset="0"/>
                <a:cs typeface="Times New Roman" panose="02020603050405020304" pitchFamily="18" charset="0"/>
              </a:rPr>
              <a:t>PRIORITY</a:t>
            </a:r>
            <a:r>
              <a:rPr lang="en-US" sz="1600" dirty="0">
                <a:effectLst/>
                <a:latin typeface="+mj-lt"/>
                <a:ea typeface="Calibri" panose="020F0502020204030204" pitchFamily="34" charset="0"/>
                <a:cs typeface="Times New Roman" panose="02020603050405020304" pitchFamily="18" charset="0"/>
              </a:rPr>
              <a:t>).  </a:t>
            </a:r>
            <a:r>
              <a:rPr lang="en-US" sz="1600" b="1" dirty="0">
                <a:effectLst/>
                <a:latin typeface="+mj-lt"/>
                <a:ea typeface="Calibri" panose="020F0502020204030204" pitchFamily="34" charset="0"/>
                <a:cs typeface="Times New Roman" panose="02020603050405020304" pitchFamily="18" charset="0"/>
              </a:rPr>
              <a:t>Add 2 new gate hoists </a:t>
            </a:r>
            <a:r>
              <a:rPr lang="en-US" sz="1600" dirty="0">
                <a:effectLst/>
                <a:latin typeface="+mj-lt"/>
                <a:ea typeface="Calibri" panose="020F0502020204030204" pitchFamily="34" charset="0"/>
                <a:cs typeface="Times New Roman" panose="02020603050405020304" pitchFamily="18" charset="0"/>
              </a:rPr>
              <a:t>so each spill bay has a hoist.  350 ton capacity</a:t>
            </a:r>
            <a:endParaRPr lang="en-US" sz="1600" u="sng" dirty="0">
              <a:latin typeface="+mj-lt"/>
            </a:endParaRPr>
          </a:p>
          <a:p>
            <a:pPr>
              <a:spcAft>
                <a:spcPts val="1200"/>
              </a:spcAft>
            </a:pPr>
            <a:r>
              <a:rPr lang="en-US" sz="1600" u="sng" dirty="0">
                <a:latin typeface="+mj-lt"/>
              </a:rPr>
              <a:t>Spillway Gate Replacement (BPA Joint Capital):</a:t>
            </a:r>
          </a:p>
          <a:p>
            <a:pPr marL="342900" indent="-342900">
              <a:spcAft>
                <a:spcPts val="1200"/>
              </a:spcAft>
              <a:buFont typeface="Arial" panose="020B0604020202020204" pitchFamily="34" charset="0"/>
              <a:buChar char="•"/>
            </a:pPr>
            <a:r>
              <a:rPr lang="en-US" sz="1600" dirty="0">
                <a:latin typeface="+mj-lt"/>
              </a:rPr>
              <a:t>Based on 2023 structural analysis, we must replace all spillway gates with uprated capacity for sheave friction and hydraulic down-pull forces.</a:t>
            </a:r>
            <a:endParaRPr lang="en-US" sz="600" dirty="0">
              <a:latin typeface="+mj-lt"/>
            </a:endParaRPr>
          </a:p>
          <a:p>
            <a:pPr>
              <a:spcAft>
                <a:spcPts val="1200"/>
              </a:spcAft>
            </a:pPr>
            <a:r>
              <a:rPr lang="en-US" sz="1600" u="sng" dirty="0">
                <a:latin typeface="+mj-lt"/>
              </a:rPr>
              <a:t>Spillway Gate Repair Pit Upgrade (BPA Joint Capital):</a:t>
            </a:r>
          </a:p>
          <a:p>
            <a:pPr marL="342900" indent="-342900">
              <a:spcAft>
                <a:spcPts val="1200"/>
              </a:spcAft>
              <a:buFont typeface="Arial" panose="020B0604020202020204" pitchFamily="34" charset="0"/>
              <a:buChar char="•"/>
            </a:pPr>
            <a:r>
              <a:rPr lang="en-US" sz="1600" dirty="0">
                <a:latin typeface="+mj-lt"/>
              </a:rPr>
              <a:t>Remove lead and asbestos.</a:t>
            </a:r>
          </a:p>
          <a:p>
            <a:pPr marL="342900" indent="-342900">
              <a:spcAft>
                <a:spcPts val="1200"/>
              </a:spcAft>
              <a:buFont typeface="Arial" panose="020B0604020202020204" pitchFamily="34" charset="0"/>
              <a:buChar char="•"/>
            </a:pPr>
            <a:r>
              <a:rPr lang="en-US" sz="1600" dirty="0">
                <a:latin typeface="+mj-lt"/>
              </a:rPr>
              <a:t>Add explosion-proof lighting, ventilation, doorways, electrical, pedestal upgrades, deck slab repairs and handrail upgrades, and fire protection.</a:t>
            </a:r>
          </a:p>
          <a:p>
            <a:pPr>
              <a:spcAft>
                <a:spcPts val="1200"/>
              </a:spcAft>
            </a:pPr>
            <a:endParaRPr lang="en-US" sz="1600" dirty="0">
              <a:latin typeface="+mj-lt"/>
            </a:endParaRPr>
          </a:p>
        </p:txBody>
      </p:sp>
      <p:pic>
        <p:nvPicPr>
          <p:cNvPr id="2" name="Picture 1">
            <a:extLst>
              <a:ext uri="{FF2B5EF4-FFF2-40B4-BE49-F238E27FC236}">
                <a16:creationId xmlns:a16="http://schemas.microsoft.com/office/drawing/2014/main" id="{2498F007-0A27-8BA9-C2E7-5EB19B5F8DD1}"/>
              </a:ext>
            </a:extLst>
          </p:cNvPr>
          <p:cNvPicPr>
            <a:picLocks noChangeAspect="1"/>
          </p:cNvPicPr>
          <p:nvPr/>
        </p:nvPicPr>
        <p:blipFill>
          <a:blip r:embed="rId3"/>
          <a:stretch>
            <a:fillRect/>
          </a:stretch>
        </p:blipFill>
        <p:spPr>
          <a:xfrm>
            <a:off x="10108910" y="964874"/>
            <a:ext cx="1885950" cy="2514600"/>
          </a:xfrm>
          <a:prstGeom prst="rect">
            <a:avLst/>
          </a:prstGeom>
        </p:spPr>
      </p:pic>
      <p:pic>
        <p:nvPicPr>
          <p:cNvPr id="3" name="Picture 2">
            <a:extLst>
              <a:ext uri="{FF2B5EF4-FFF2-40B4-BE49-F238E27FC236}">
                <a16:creationId xmlns:a16="http://schemas.microsoft.com/office/drawing/2014/main" id="{7575134E-14C5-48B3-983F-A15D6B82B961}"/>
              </a:ext>
            </a:extLst>
          </p:cNvPr>
          <p:cNvPicPr>
            <a:picLocks noChangeAspect="1"/>
          </p:cNvPicPr>
          <p:nvPr/>
        </p:nvPicPr>
        <p:blipFill rotWithShape="1">
          <a:blip r:embed="rId4"/>
          <a:srcRect b="18891"/>
          <a:stretch/>
        </p:blipFill>
        <p:spPr>
          <a:xfrm>
            <a:off x="7726765" y="964874"/>
            <a:ext cx="2290908" cy="2514600"/>
          </a:xfrm>
          <a:prstGeom prst="rect">
            <a:avLst/>
          </a:prstGeom>
        </p:spPr>
      </p:pic>
      <p:pic>
        <p:nvPicPr>
          <p:cNvPr id="5" name="Picture 4">
            <a:extLst>
              <a:ext uri="{FF2B5EF4-FFF2-40B4-BE49-F238E27FC236}">
                <a16:creationId xmlns:a16="http://schemas.microsoft.com/office/drawing/2014/main" id="{77BB6A0A-EF45-70EA-8DBC-F306365C6F5A}"/>
              </a:ext>
            </a:extLst>
          </p:cNvPr>
          <p:cNvPicPr>
            <a:picLocks noChangeAspect="1"/>
          </p:cNvPicPr>
          <p:nvPr/>
        </p:nvPicPr>
        <p:blipFill>
          <a:blip r:embed="rId5"/>
          <a:stretch>
            <a:fillRect/>
          </a:stretch>
        </p:blipFill>
        <p:spPr>
          <a:xfrm>
            <a:off x="8841577" y="3590925"/>
            <a:ext cx="2352191" cy="3135121"/>
          </a:xfrm>
          <a:prstGeom prst="rect">
            <a:avLst/>
          </a:prstGeom>
        </p:spPr>
      </p:pic>
    </p:spTree>
    <p:extLst>
      <p:ext uri="{BB962C8B-B14F-4D97-AF65-F5344CB8AC3E}">
        <p14:creationId xmlns:p14="http://schemas.microsoft.com/office/powerpoint/2010/main" val="392688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19D192-DF9C-B7B9-C64E-6EDAEB17A527}"/>
              </a:ext>
            </a:extLst>
          </p:cNvPr>
          <p:cNvSpPr>
            <a:spLocks noGrp="1"/>
          </p:cNvSpPr>
          <p:nvPr>
            <p:ph type="title"/>
          </p:nvPr>
        </p:nvSpPr>
        <p:spPr>
          <a:xfrm>
            <a:off x="1001072" y="291609"/>
            <a:ext cx="10386814" cy="832920"/>
          </a:xfrm>
        </p:spPr>
        <p:txBody>
          <a:bodyPr/>
          <a:lstStyle/>
          <a:p>
            <a:r>
              <a:rPr kumimoji="0" lang="en-US"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mCnary spillway upgrade status</a:t>
            </a:r>
            <a:br>
              <a:rPr kumimoji="0" lang="en-US" sz="40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br>
            <a:r>
              <a:rPr kumimoji="0" lang="en-US" sz="20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scope of spillway upgrades</a:t>
            </a:r>
            <a:endParaRPr lang="en-US" dirty="0"/>
          </a:p>
        </p:txBody>
      </p:sp>
      <p:sp>
        <p:nvSpPr>
          <p:cNvPr id="6" name="Content Placeholder 1">
            <a:extLst>
              <a:ext uri="{FF2B5EF4-FFF2-40B4-BE49-F238E27FC236}">
                <a16:creationId xmlns:a16="http://schemas.microsoft.com/office/drawing/2014/main" id="{0CDFFE4C-300A-3C5A-154F-08C1957A4EDA}"/>
              </a:ext>
            </a:extLst>
          </p:cNvPr>
          <p:cNvSpPr>
            <a:spLocks noGrp="1"/>
          </p:cNvSpPr>
          <p:nvPr>
            <p:ph sz="quarter" idx="10"/>
          </p:nvPr>
        </p:nvSpPr>
        <p:spPr>
          <a:xfrm>
            <a:off x="266700" y="1257300"/>
            <a:ext cx="6645897" cy="5600700"/>
          </a:xfrm>
        </p:spPr>
        <p:txBody>
          <a:bodyPr/>
          <a:lstStyle/>
          <a:p>
            <a:pPr>
              <a:spcAft>
                <a:spcPts val="1200"/>
              </a:spcAft>
            </a:pPr>
            <a:r>
              <a:rPr lang="en-US" sz="1600" u="sng" dirty="0">
                <a:latin typeface="+mj-lt"/>
              </a:rPr>
              <a:t>Spillway Deck Safety Handrail (NREX):</a:t>
            </a:r>
          </a:p>
          <a:p>
            <a:pPr marL="342900" indent="-342900">
              <a:spcAft>
                <a:spcPts val="1200"/>
              </a:spcAft>
              <a:buFont typeface="Arial" panose="020B0604020202020204" pitchFamily="34" charset="0"/>
              <a:buChar char="•"/>
            </a:pPr>
            <a:r>
              <a:rPr lang="en-US" sz="1600" dirty="0">
                <a:latin typeface="+mj-lt"/>
              </a:rPr>
              <a:t>Procure 22 new sets of handrail for the upstream spillway gate slots</a:t>
            </a:r>
          </a:p>
          <a:p>
            <a:pPr marL="342900" indent="-342900">
              <a:spcAft>
                <a:spcPts val="1200"/>
              </a:spcAft>
              <a:buFont typeface="Arial" panose="020B0604020202020204" pitchFamily="34" charset="0"/>
              <a:buChar char="•"/>
            </a:pPr>
            <a:r>
              <a:rPr lang="en-US" sz="1600" dirty="0">
                <a:latin typeface="+mj-lt"/>
              </a:rPr>
              <a:t>Move 13 spillway gates and spillway gate hoists to upstream slots</a:t>
            </a:r>
          </a:p>
          <a:p>
            <a:pPr marL="342900" indent="-342900">
              <a:spcAft>
                <a:spcPts val="1200"/>
              </a:spcAft>
              <a:buFont typeface="Arial" panose="020B0604020202020204" pitchFamily="34" charset="0"/>
              <a:buChar char="•"/>
            </a:pPr>
            <a:r>
              <a:rPr lang="en-US" sz="1600" dirty="0">
                <a:latin typeface="+mj-lt"/>
              </a:rPr>
              <a:t>Operate spillway in upstream, split-leaf configuration for spill and fish passage requirements </a:t>
            </a:r>
            <a:r>
              <a:rPr lang="en-US" sz="1600" dirty="0">
                <a:effectLst/>
                <a:latin typeface="+mj-lt"/>
                <a:ea typeface="Calibri" panose="020F0502020204030204" pitchFamily="34" charset="0"/>
                <a:cs typeface="Times New Roman" panose="02020603050405020304" pitchFamily="18" charset="0"/>
              </a:rPr>
              <a:t>(</a:t>
            </a:r>
            <a:r>
              <a:rPr lang="en-US" sz="1600" b="1" dirty="0">
                <a:solidFill>
                  <a:srgbClr val="FF0000"/>
                </a:solidFill>
                <a:effectLst/>
                <a:latin typeface="+mj-lt"/>
                <a:ea typeface="Calibri" panose="020F0502020204030204" pitchFamily="34" charset="0"/>
                <a:cs typeface="Times New Roman" panose="02020603050405020304" pitchFamily="18" charset="0"/>
              </a:rPr>
              <a:t>PRIORITY</a:t>
            </a:r>
            <a:r>
              <a:rPr lang="en-US" sz="1600" dirty="0">
                <a:effectLst/>
                <a:latin typeface="+mj-lt"/>
                <a:ea typeface="Calibri" panose="020F0502020204030204" pitchFamily="34" charset="0"/>
                <a:cs typeface="Times New Roman" panose="02020603050405020304" pitchFamily="18" charset="0"/>
              </a:rPr>
              <a:t>)</a:t>
            </a:r>
            <a:endParaRPr lang="en-US" sz="1600" dirty="0">
              <a:latin typeface="+mj-lt"/>
            </a:endParaRPr>
          </a:p>
          <a:p>
            <a:pPr>
              <a:spcAft>
                <a:spcPts val="1200"/>
              </a:spcAft>
            </a:pPr>
            <a:endParaRPr lang="en-US" sz="600" dirty="0">
              <a:latin typeface="+mj-lt"/>
            </a:endParaRPr>
          </a:p>
          <a:p>
            <a:pPr>
              <a:spcAft>
                <a:spcPts val="1200"/>
              </a:spcAft>
            </a:pPr>
            <a:r>
              <a:rPr lang="en-US" sz="1600" u="sng" dirty="0">
                <a:latin typeface="+mj-lt"/>
              </a:rPr>
              <a:t>Spillway Lifting Auxiliary Beams (SLABs) (BPA Joint Capital):</a:t>
            </a:r>
          </a:p>
          <a:p>
            <a:pPr marL="342900" indent="-342900">
              <a:spcAft>
                <a:spcPts val="1200"/>
              </a:spcAft>
              <a:buFont typeface="Arial" panose="020B0604020202020204" pitchFamily="34" charset="0"/>
              <a:buChar char="•"/>
            </a:pPr>
            <a:r>
              <a:rPr lang="en-US" sz="1600" dirty="0">
                <a:effectLst/>
                <a:latin typeface="+mj-lt"/>
                <a:ea typeface="Calibri" panose="020F0502020204030204" pitchFamily="34" charset="0"/>
                <a:cs typeface="Times New Roman" panose="02020603050405020304" pitchFamily="18" charset="0"/>
              </a:rPr>
              <a:t>Purchase new SLABs to allow use of spillway cranes without overloading (</a:t>
            </a:r>
            <a:r>
              <a:rPr lang="en-US" sz="1600" b="1" dirty="0">
                <a:solidFill>
                  <a:srgbClr val="FF0000"/>
                </a:solidFill>
                <a:effectLst/>
                <a:latin typeface="+mj-lt"/>
                <a:ea typeface="Calibri" panose="020F0502020204030204" pitchFamily="34" charset="0"/>
                <a:cs typeface="Times New Roman" panose="02020603050405020304" pitchFamily="18" charset="0"/>
              </a:rPr>
              <a:t>PRIORITY</a:t>
            </a:r>
            <a:r>
              <a:rPr lang="en-US" sz="1600" dirty="0">
                <a:effectLst/>
                <a:latin typeface="+mj-lt"/>
                <a:ea typeface="Calibri" panose="020F0502020204030204" pitchFamily="34" charset="0"/>
                <a:cs typeface="Times New Roman" panose="02020603050405020304" pitchFamily="18" charset="0"/>
              </a:rPr>
              <a:t>)</a:t>
            </a:r>
          </a:p>
          <a:p>
            <a:pPr marL="342900" indent="-342900">
              <a:spcAft>
                <a:spcPts val="1200"/>
              </a:spcAft>
              <a:buFont typeface="Arial" panose="020B0604020202020204" pitchFamily="34" charset="0"/>
              <a:buChar char="•"/>
            </a:pPr>
            <a:r>
              <a:rPr lang="en-US" sz="1600" dirty="0">
                <a:latin typeface="+mj-lt"/>
                <a:cs typeface="Times New Roman" panose="02020603050405020304" pitchFamily="18" charset="0"/>
              </a:rPr>
              <a:t>Reduces spillway gate load from the spillway cranes and allows spillway crane operation within acceptable load limits</a:t>
            </a:r>
            <a:endParaRPr lang="en-US" sz="600" dirty="0">
              <a:latin typeface="+mj-lt"/>
            </a:endParaRPr>
          </a:p>
        </p:txBody>
      </p:sp>
      <p:pic>
        <p:nvPicPr>
          <p:cNvPr id="7" name="Picture 6">
            <a:extLst>
              <a:ext uri="{FF2B5EF4-FFF2-40B4-BE49-F238E27FC236}">
                <a16:creationId xmlns:a16="http://schemas.microsoft.com/office/drawing/2014/main" id="{D748A7B9-C58C-AB56-C88F-C93EC53C5FF0}"/>
              </a:ext>
            </a:extLst>
          </p:cNvPr>
          <p:cNvPicPr>
            <a:picLocks noChangeAspect="1"/>
          </p:cNvPicPr>
          <p:nvPr/>
        </p:nvPicPr>
        <p:blipFill>
          <a:blip r:embed="rId3"/>
          <a:stretch>
            <a:fillRect/>
          </a:stretch>
        </p:blipFill>
        <p:spPr>
          <a:xfrm>
            <a:off x="7446493" y="964874"/>
            <a:ext cx="3556082" cy="2666150"/>
          </a:xfrm>
          <a:prstGeom prst="rect">
            <a:avLst/>
          </a:prstGeom>
        </p:spPr>
      </p:pic>
      <p:pic>
        <p:nvPicPr>
          <p:cNvPr id="9" name="Picture 8" descr="A close-up of a roof&#10;&#10;Description automatically generated with medium confidence">
            <a:extLst>
              <a:ext uri="{FF2B5EF4-FFF2-40B4-BE49-F238E27FC236}">
                <a16:creationId xmlns:a16="http://schemas.microsoft.com/office/drawing/2014/main" id="{B87974AD-21E5-7EF7-A03B-09123F25955D}"/>
              </a:ext>
            </a:extLst>
          </p:cNvPr>
          <p:cNvPicPr>
            <a:picLocks noChangeAspect="1"/>
          </p:cNvPicPr>
          <p:nvPr/>
        </p:nvPicPr>
        <p:blipFill>
          <a:blip r:embed="rId4"/>
          <a:stretch>
            <a:fillRect/>
          </a:stretch>
        </p:blipFill>
        <p:spPr>
          <a:xfrm>
            <a:off x="6912597" y="4027733"/>
            <a:ext cx="2929771" cy="2241864"/>
          </a:xfrm>
          <a:prstGeom prst="rect">
            <a:avLst/>
          </a:prstGeom>
        </p:spPr>
      </p:pic>
      <p:pic>
        <p:nvPicPr>
          <p:cNvPr id="10" name="Picture 9" descr="Diagram&#10;&#10;Description automatically generated">
            <a:extLst>
              <a:ext uri="{FF2B5EF4-FFF2-40B4-BE49-F238E27FC236}">
                <a16:creationId xmlns:a16="http://schemas.microsoft.com/office/drawing/2014/main" id="{14697252-CEA3-C199-268D-088D8F627BCC}"/>
              </a:ext>
            </a:extLst>
          </p:cNvPr>
          <p:cNvPicPr>
            <a:picLocks noChangeAspect="1"/>
          </p:cNvPicPr>
          <p:nvPr/>
        </p:nvPicPr>
        <p:blipFill>
          <a:blip r:embed="rId5"/>
          <a:stretch>
            <a:fillRect/>
          </a:stretch>
        </p:blipFill>
        <p:spPr>
          <a:xfrm>
            <a:off x="10083976" y="3728366"/>
            <a:ext cx="1767575" cy="2840597"/>
          </a:xfrm>
          <a:prstGeom prst="rect">
            <a:avLst/>
          </a:prstGeom>
        </p:spPr>
      </p:pic>
    </p:spTree>
    <p:extLst>
      <p:ext uri="{BB962C8B-B14F-4D97-AF65-F5344CB8AC3E}">
        <p14:creationId xmlns:p14="http://schemas.microsoft.com/office/powerpoint/2010/main" val="1357377483"/>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1" ma:contentTypeDescription="Create a new document." ma:contentTypeScope="" ma:versionID="c6ebd6e787ccb7ddf9dd3b4ce2582720">
  <xsd:schema xmlns:xsd="http://www.w3.org/2001/XMLSchema" xmlns:xs="http://www.w3.org/2001/XMLSchema" xmlns:p="http://schemas.microsoft.com/office/2006/metadata/properties" xmlns:ns2="18f88ba2-4714-4ce4-8806-1d85d427829f" targetNamespace="http://schemas.microsoft.com/office/2006/metadata/properties" ma:root="true" ma:fieldsID="0d88d59f9d9af5d62dd518897c4f87b3" ns2:_="">
    <xsd:import namespace="18f88ba2-4714-4ce4-8806-1d85d427829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88ba2-4714-4ce4-8806-1d85d42782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84F37E2D-BE1B-421B-A272-B224B69B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88ba2-4714-4ce4-8806-1d85d42782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8C2CD5-50C2-4A7C-996A-3D6312B83669}">
  <ds:schemaRefs>
    <ds:schemaRef ds:uri="http://purl.org/dc/terms/"/>
    <ds:schemaRef ds:uri="http://www.w3.org/XML/1998/namespace"/>
    <ds:schemaRef ds:uri="http://schemas.openxmlformats.org/package/2006/metadata/core-properties"/>
    <ds:schemaRef ds:uri="http://schemas.microsoft.com/office/2006/metadata/properties"/>
    <ds:schemaRef ds:uri="http://purl.org/dc/elements/1.1/"/>
    <ds:schemaRef ds:uri="http://purl.org/dc/dcmitype/"/>
    <ds:schemaRef ds:uri="http://schemas.microsoft.com/office/infopath/2007/PartnerControls"/>
    <ds:schemaRef ds:uri="http://schemas.microsoft.com/office/2006/documentManagement/types"/>
    <ds:schemaRef ds:uri="18f88ba2-4714-4ce4-8806-1d85d427829f"/>
  </ds:schemaRefs>
</ds:datastoreItem>
</file>

<file path=docProps/app.xml><?xml version="1.0" encoding="utf-8"?>
<Properties xmlns="http://schemas.openxmlformats.org/officeDocument/2006/extended-properties" xmlns:vt="http://schemas.openxmlformats.org/officeDocument/2006/docPropsVTypes">
  <Template/>
  <TotalTime>66762</TotalTime>
  <Words>2581</Words>
  <Application>Microsoft Office PowerPoint</Application>
  <PresentationFormat>Widescreen</PresentationFormat>
  <Paragraphs>276</Paragraphs>
  <Slides>32</Slides>
  <Notes>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32</vt:i4>
      </vt:variant>
    </vt:vector>
  </HeadingPairs>
  <TitlesOfParts>
    <vt:vector size="44" baseType="lpstr">
      <vt:lpstr>Arial</vt:lpstr>
      <vt:lpstr>Calibri</vt:lpstr>
      <vt:lpstr>Courier New</vt:lpstr>
      <vt:lpstr>Symbol</vt:lpstr>
      <vt:lpstr>Times New Roman</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Mcnary spillway status </vt:lpstr>
      <vt:lpstr>McnARY SPILLWAY</vt:lpstr>
      <vt:lpstr>PowerPoint Presentation</vt:lpstr>
      <vt:lpstr>McnARY hoists</vt:lpstr>
      <vt:lpstr>PowerPoint Presentation</vt:lpstr>
      <vt:lpstr>PowerPoint Presentation</vt:lpstr>
      <vt:lpstr>PowerPoint Presentation</vt:lpstr>
      <vt:lpstr>mCnary spillway upgrade status scope of spillway upgrades</vt:lpstr>
      <vt:lpstr>mCnary spillway upgrade status scope of spillway upgrades</vt:lpstr>
      <vt:lpstr>McNary spillway crane milestones</vt:lpstr>
      <vt:lpstr>Spillway gate hoist replacements milestones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Peery, Christopher A CIV USARMY CENWW (USA)</cp:lastModifiedBy>
  <cp:revision>724</cp:revision>
  <cp:lastPrinted>2023-04-12T00:23:06Z</cp:lastPrinted>
  <dcterms:created xsi:type="dcterms:W3CDTF">2017-02-20T05:10:01Z</dcterms:created>
  <dcterms:modified xsi:type="dcterms:W3CDTF">2024-06-14T17:42:20Z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